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41"/>
  </p:notesMasterIdLst>
  <p:handoutMasterIdLst>
    <p:handoutMasterId r:id="rId42"/>
  </p:handoutMasterIdLst>
  <p:sldIdLst>
    <p:sldId id="1663" r:id="rId5"/>
    <p:sldId id="2051" r:id="rId6"/>
    <p:sldId id="1524" r:id="rId7"/>
    <p:sldId id="2057" r:id="rId8"/>
    <p:sldId id="448" r:id="rId9"/>
    <p:sldId id="2058" r:id="rId10"/>
    <p:sldId id="449" r:id="rId11"/>
    <p:sldId id="2064" r:id="rId12"/>
    <p:sldId id="452" r:id="rId13"/>
    <p:sldId id="2055" r:id="rId14"/>
    <p:sldId id="455" r:id="rId15"/>
    <p:sldId id="2065" r:id="rId16"/>
    <p:sldId id="2067" r:id="rId17"/>
    <p:sldId id="2068" r:id="rId18"/>
    <p:sldId id="2069" r:id="rId19"/>
    <p:sldId id="2066" r:id="rId20"/>
    <p:sldId id="2070" r:id="rId21"/>
    <p:sldId id="2054" r:id="rId22"/>
    <p:sldId id="2073" r:id="rId23"/>
    <p:sldId id="2074" r:id="rId24"/>
    <p:sldId id="2075" r:id="rId25"/>
    <p:sldId id="2071" r:id="rId26"/>
    <p:sldId id="2056" r:id="rId27"/>
    <p:sldId id="2076" r:id="rId28"/>
    <p:sldId id="2077" r:id="rId29"/>
    <p:sldId id="2078" r:id="rId30"/>
    <p:sldId id="2081" r:id="rId31"/>
    <p:sldId id="2084" r:id="rId32"/>
    <p:sldId id="2086" r:id="rId33"/>
    <p:sldId id="2082" r:id="rId34"/>
    <p:sldId id="2079" r:id="rId35"/>
    <p:sldId id="2080" r:id="rId36"/>
    <p:sldId id="2083" r:id="rId37"/>
    <p:sldId id="2085" r:id="rId38"/>
    <p:sldId id="2072" r:id="rId39"/>
    <p:sldId id="1532" r:id="rId40"/>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Open" id="{38B656EC-D568-4EF7-8842-9FA1AE1192C9}">
          <p14:sldIdLst>
            <p14:sldId id="1663"/>
            <p14:sldId id="2051"/>
          </p14:sldIdLst>
        </p14:section>
        <p14:section name="Scoped Deployments" id="{625CC15D-79FC-497E-B745-43F694809E4C}">
          <p14:sldIdLst>
            <p14:sldId id="1524"/>
            <p14:sldId id="2057"/>
            <p14:sldId id="448"/>
            <p14:sldId id="2058"/>
            <p14:sldId id="449"/>
            <p14:sldId id="2064"/>
            <p14:sldId id="452"/>
          </p14:sldIdLst>
        </p14:section>
        <p14:section name="What If" id="{11BFB871-846B-4F9E-AACF-943677A27526}">
          <p14:sldIdLst>
            <p14:sldId id="2055"/>
            <p14:sldId id="455"/>
            <p14:sldId id="2065"/>
            <p14:sldId id="2067"/>
            <p14:sldId id="2068"/>
            <p14:sldId id="2069"/>
            <p14:sldId id="2066"/>
            <p14:sldId id="2070"/>
          </p14:sldIdLst>
        </p14:section>
        <p14:section name="User-Defined Functions" id="{D18163B5-AA39-4E06-B8B9-B27DBFECE76A}">
          <p14:sldIdLst>
            <p14:sldId id="2054"/>
            <p14:sldId id="2073"/>
            <p14:sldId id="2074"/>
            <p14:sldId id="2075"/>
            <p14:sldId id="2071"/>
          </p14:sldIdLst>
        </p14:section>
        <p14:section name="Deployment Scripts" id="{14D73600-15B4-48AC-93FA-F86A014F0451}">
          <p14:sldIdLst>
            <p14:sldId id="2056"/>
            <p14:sldId id="2076"/>
            <p14:sldId id="2077"/>
            <p14:sldId id="2078"/>
            <p14:sldId id="2081"/>
            <p14:sldId id="2084"/>
            <p14:sldId id="2086"/>
            <p14:sldId id="2082"/>
            <p14:sldId id="2079"/>
            <p14:sldId id="2080"/>
            <p14:sldId id="2083"/>
            <p14:sldId id="2085"/>
            <p14:sldId id="2072"/>
          </p14:sldIdLst>
        </p14:section>
        <p14:section name="Close" id="{83F706E7-3B4A-492D-968D-908B5059084A}">
          <p14:sldIdLst>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780F"/>
    <a:srgbClr val="000000"/>
    <a:srgbClr val="0E700E"/>
    <a:srgbClr val="E6E6E6"/>
    <a:srgbClr val="FFFFFF"/>
    <a:srgbClr val="30E5D0"/>
    <a:srgbClr val="50E6FF"/>
    <a:srgbClr val="0069BA"/>
    <a:srgbClr val="9BF00B"/>
    <a:srgbClr val="107E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01" autoAdjust="0"/>
    <p:restoredTop sz="88557" autoAdjust="0"/>
  </p:normalViewPr>
  <p:slideViewPr>
    <p:cSldViewPr snapToGrid="0">
      <p:cViewPr>
        <p:scale>
          <a:sx n="70" d="100"/>
          <a:sy n="70" d="100"/>
        </p:scale>
        <p:origin x="936" y="48"/>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commentAuthors" Target="commen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5/26/2020 11:06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7.pn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5/26/2020 10:55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docs.microsoft.com/en-us/azure/azure-resource-manager/templates/template-functions-resource"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ocs.microsoft.com/en-us/azure/azure-resource-manager/templates/template-functions-resource"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5/26/2020 11:57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5/26/2020 11:58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860546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Should be able to fine-tune down from 'Contributor' but details not documented</a:t>
            </a:r>
          </a:p>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5/28/2020 10:56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28153480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CLI</a:t>
            </a:r>
          </a:p>
          <a:p>
            <a:r>
              <a:rPr lang="en-US" sz="882" b="0" i="0" kern="1200" dirty="0">
                <a:solidFill>
                  <a:schemeClr val="tx1"/>
                </a:solidFill>
                <a:effectLst/>
                <a:latin typeface="Segoe UI" panose="020B0502040204020203" pitchFamily="34" charset="0"/>
                <a:ea typeface="+mn-ea"/>
                <a:cs typeface="+mn-cs"/>
              </a:rPr>
              <a:t>Deployment script outputs must be saved in the AZ_SCRIPTS_OUTPUT_PATH location, and the outputs must be a valid JSON string object. The contents of the file must be saved as a key-value pair. For example, an array of strings is stored as { "</a:t>
            </a:r>
            <a:r>
              <a:rPr lang="en-US" sz="882" b="0" i="0" kern="1200" dirty="0" err="1">
                <a:solidFill>
                  <a:schemeClr val="tx1"/>
                </a:solidFill>
                <a:effectLst/>
                <a:latin typeface="Segoe UI" panose="020B0502040204020203" pitchFamily="34" charset="0"/>
                <a:ea typeface="+mn-ea"/>
                <a:cs typeface="+mn-cs"/>
              </a:rPr>
              <a:t>MyResult</a:t>
            </a:r>
            <a:r>
              <a:rPr lang="en-US" sz="882" b="0" i="0" kern="1200" dirty="0">
                <a:solidFill>
                  <a:schemeClr val="tx1"/>
                </a:solidFill>
                <a:effectLst/>
                <a:latin typeface="Segoe UI" panose="020B0502040204020203" pitchFamily="34" charset="0"/>
                <a:ea typeface="+mn-ea"/>
                <a:cs typeface="+mn-cs"/>
              </a:rPr>
              <a:t>": [ "foo", "bar"] }. Storing just the array results, for example [ "foo", "bar" ], is invalid.</a:t>
            </a:r>
          </a:p>
          <a:p>
            <a:r>
              <a:rPr lang="en-US" sz="882" b="0" i="0" kern="1200" dirty="0">
                <a:solidFill>
                  <a:schemeClr val="tx1"/>
                </a:solidFill>
                <a:effectLst/>
                <a:latin typeface="Segoe UI" panose="020B0502040204020203" pitchFamily="34" charset="0"/>
                <a:ea typeface="+mn-ea"/>
                <a:cs typeface="+mn-cs"/>
              </a:rPr>
              <a:t>The docker image includes '</a:t>
            </a:r>
            <a:r>
              <a:rPr lang="en-US" sz="882" b="0" i="0" kern="1200" dirty="0" err="1">
                <a:solidFill>
                  <a:schemeClr val="tx1"/>
                </a:solidFill>
                <a:effectLst/>
                <a:latin typeface="Segoe UI" panose="020B0502040204020203" pitchFamily="34" charset="0"/>
                <a:ea typeface="+mn-ea"/>
                <a:cs typeface="+mn-cs"/>
              </a:rPr>
              <a:t>jq</a:t>
            </a:r>
            <a:r>
              <a:rPr lang="en-US" sz="882" b="0" i="0" kern="1200" dirty="0">
                <a:solidFill>
                  <a:schemeClr val="tx1"/>
                </a:solidFill>
                <a:effectLst/>
                <a:latin typeface="Segoe UI" panose="020B0502040204020203" pitchFamily="34" charset="0"/>
                <a:ea typeface="+mn-ea"/>
                <a:cs typeface="+mn-cs"/>
              </a:rPr>
              <a:t>' which is a </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5/28/2020 11:56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37028726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5/28/2020 11:05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39219046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Show simple script example and also running in local Docker container for debugging</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3C44958-1AC4-45E3-BED1-8C16F0CD0A0C}" type="datetime8">
              <a:rPr lang="en-US" smtClean="0"/>
              <a:t>5/27/2020 4:46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17704209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5/26/2020 10:55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36</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5/26/2020 11:57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3220984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hlinkClick r:id="rId3"/>
              </a:rPr>
              <a:t>https://docs.microsoft.com/en-us/azure/azure-resource-manager/templates/template-functions-resource</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5/27/2020 3:30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158408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Walk through and demo templates for:</a:t>
            </a:r>
          </a:p>
          <a:p>
            <a:endParaRPr lang="en-IE" dirty="0"/>
          </a:p>
          <a:p>
            <a:r>
              <a:rPr lang="en-IE" dirty="0"/>
              <a:t>Tenant Level</a:t>
            </a:r>
          </a:p>
          <a:p>
            <a:r>
              <a:rPr lang="en-IE" dirty="0"/>
              <a:t>Management Group </a:t>
            </a:r>
          </a:p>
          <a:p>
            <a:endParaRPr lang="en-IE" dirty="0"/>
          </a:p>
          <a:p>
            <a:r>
              <a:rPr lang="en-IE" dirty="0"/>
              <a:t>MG Level:</a:t>
            </a:r>
          </a:p>
          <a:p>
            <a:r>
              <a:rPr lang="en-IE" dirty="0"/>
              <a:t>Role and policy definition and assignment</a:t>
            </a:r>
          </a:p>
          <a:p>
            <a:r>
              <a:rPr lang="en-IE" dirty="0"/>
              <a:t>Budget? Check if possible</a:t>
            </a:r>
          </a:p>
          <a:p>
            <a:endParaRPr lang="en-IE" dirty="0"/>
          </a:p>
          <a:p>
            <a:r>
              <a:rPr lang="en-IE" dirty="0"/>
              <a:t>Subscription-level</a:t>
            </a:r>
          </a:p>
          <a:p>
            <a:r>
              <a:rPr lang="en-IE" dirty="0"/>
              <a:t>Security </a:t>
            </a:r>
            <a:r>
              <a:rPr lang="en-IE" dirty="0" err="1"/>
              <a:t>Center</a:t>
            </a:r>
            <a:endParaRPr lang="en-IE" dirty="0"/>
          </a:p>
          <a:p>
            <a:r>
              <a:rPr lang="en-IE" dirty="0"/>
              <a:t>Creating an RG</a:t>
            </a:r>
          </a:p>
          <a:p>
            <a:r>
              <a:rPr lang="en-IE" dirty="0"/>
              <a:t>Budget</a:t>
            </a:r>
          </a:p>
          <a:p>
            <a:r>
              <a:rPr lang="en-IE" dirty="0"/>
              <a:t>Lock at subscription or RG scope</a:t>
            </a:r>
          </a:p>
          <a:p>
            <a:r>
              <a:rPr lang="en-IE" dirty="0"/>
              <a:t>Assigning roles defined at higher scope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3C44958-1AC4-45E3-BED1-8C16F0CD0A0C}" type="datetime8">
              <a:rPr lang="en-US" smtClean="0"/>
              <a:t>5/27/2020 3:33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4006881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5/26/2020 11:58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449907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hlinkClick r:id="rId3"/>
              </a:rPr>
              <a:t>https://docs.microsoft.com/en-us/azure/azure-resource-manager/templates/template-functions-resource</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5/27/2020 3:54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29259047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3C44958-1AC4-45E3-BED1-8C16F0CD0A0C}" type="datetime8">
              <a:rPr lang="en-US" smtClean="0"/>
              <a:t>5/27/2020 4:37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6022903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5/26/2020 11:58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9967742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Walk through an example</a:t>
            </a:r>
          </a:p>
          <a:p>
            <a:endParaRPr lang="en-IE" dirty="0"/>
          </a:p>
          <a:p>
            <a:r>
              <a:rPr lang="en-IE" dirty="0"/>
              <a:t>Use subscription-scope deployment containing two RG-scope deployments used to peer two existing </a:t>
            </a:r>
            <a:r>
              <a:rPr lang="en-IE" dirty="0" err="1"/>
              <a:t>VNets</a:t>
            </a:r>
            <a:endParaRPr lang="en-IE" dirty="0"/>
          </a:p>
          <a:p>
            <a:r>
              <a:rPr lang="en-IE" dirty="0"/>
              <a:t>Use function to get RG from </a:t>
            </a:r>
            <a:r>
              <a:rPr lang="en-IE" dirty="0" err="1"/>
              <a:t>VnetID</a:t>
            </a:r>
            <a:r>
              <a:rPr lang="en-IE" dirty="0"/>
              <a:t> and to construct peering resource names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73C44958-1AC4-45E3-BED1-8C16F0CD0A0C}" type="datetime8">
              <a:rPr lang="en-US" smtClean="0"/>
              <a:t>5/27/2020 4:46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30188894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6.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6.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amp; bulleted text">
    <p:bg bwMode="black">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85216" y="379457"/>
            <a:ext cx="9582912" cy="553998"/>
          </a:xfrm>
          <a:noFill/>
        </p:spPr>
        <p:txBody>
          <a:bodyPr/>
          <a:lstStyle>
            <a:lvl1pPr>
              <a:defRPr>
                <a:solidFill>
                  <a:srgbClr val="2E3E3E"/>
                </a:solidFill>
              </a:defRPr>
            </a:lvl1pPr>
          </a:lstStyle>
          <a:p>
            <a:r>
              <a:rPr lang="en-US"/>
              <a:t>Click to edit Master title style</a:t>
            </a:r>
            <a:endParaRPr lang="en-US" dirty="0"/>
          </a:p>
        </p:txBody>
      </p:sp>
      <p:sp>
        <p:nvSpPr>
          <p:cNvPr id="5" name="Rectangle 4">
            <a:extLst>
              <a:ext uri="{FF2B5EF4-FFF2-40B4-BE49-F238E27FC236}">
                <a16:creationId xmlns:a16="http://schemas.microsoft.com/office/drawing/2014/main" id="{84A5B181-ABAD-4AC0-A19C-47CDE891BFE4}"/>
              </a:ext>
            </a:extLst>
          </p:cNvPr>
          <p:cNvSpPr/>
          <p:nvPr userDrawn="1"/>
        </p:nvSpPr>
        <p:spPr bwMode="auto">
          <a:xfrm>
            <a:off x="0" y="0"/>
            <a:ext cx="12192000" cy="291402"/>
          </a:xfrm>
          <a:prstGeom prst="rect">
            <a:avLst/>
          </a:prstGeom>
          <a:solidFill>
            <a:srgbClr val="1C698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5">
            <a:extLst>
              <a:ext uri="{FF2B5EF4-FFF2-40B4-BE49-F238E27FC236}">
                <a16:creationId xmlns:a16="http://schemas.microsoft.com/office/drawing/2014/main" id="{2F560E33-ACD2-4712-B2F7-7BA58446696B}"/>
              </a:ext>
            </a:extLst>
          </p:cNvPr>
          <p:cNvSpPr>
            <a:spLocks noGrp="1"/>
          </p:cNvSpPr>
          <p:nvPr>
            <p:ph type="body" sz="quarter" idx="10" hasCustomPrompt="1"/>
          </p:nvPr>
        </p:nvSpPr>
        <p:spPr bwMode="white">
          <a:xfrm>
            <a:off x="585216" y="1447799"/>
            <a:ext cx="11151917" cy="2979277"/>
          </a:xfrm>
        </p:spPr>
        <p:txBody>
          <a:bodyPr lIns="182880" tIns="182880" rIns="182880" bIns="182880">
            <a:noAutofit/>
          </a:bodyPr>
          <a:lstStyle>
            <a:lvl1pPr marL="339725" indent="-339725">
              <a:buClr>
                <a:schemeClr val="tx1">
                  <a:lumMod val="90000"/>
                  <a:lumOff val="10000"/>
                </a:schemeClr>
              </a:buClr>
              <a:buSzPct val="100000"/>
              <a:buFont typeface="Arial" panose="020B0604020202020204" pitchFamily="34" charset="0"/>
              <a:buChar char="•"/>
              <a:defRPr sz="2800">
                <a:solidFill>
                  <a:srgbClr val="11627B"/>
                </a:solidFill>
              </a:defRPr>
            </a:lvl1pPr>
            <a:lvl2pPr marL="631825" indent="-292100">
              <a:buClr>
                <a:schemeClr val="tx1">
                  <a:lumMod val="90000"/>
                  <a:lumOff val="10000"/>
                </a:schemeClr>
              </a:buClr>
              <a:buSzPct val="100000"/>
              <a:buFont typeface="Arial" panose="020B0604020202020204" pitchFamily="34" charset="0"/>
              <a:buChar char="•"/>
              <a:defRPr sz="2000">
                <a:solidFill>
                  <a:schemeClr val="tx1"/>
                </a:solidFill>
              </a:defRPr>
            </a:lvl2pPr>
            <a:lvl3pPr marL="914400" indent="-282575">
              <a:buClr>
                <a:schemeClr val="tx1">
                  <a:lumMod val="90000"/>
                  <a:lumOff val="10000"/>
                </a:schemeClr>
              </a:buClr>
              <a:buSzPct val="100000"/>
              <a:buFont typeface="Arial" panose="020B0604020202020204" pitchFamily="34" charset="0"/>
              <a:buChar char="•"/>
              <a:defRPr sz="1600">
                <a:solidFill>
                  <a:schemeClr val="tx1"/>
                </a:solidFill>
              </a:defRPr>
            </a:lvl3pPr>
            <a:lvl4pPr marL="1196975" indent="-282575">
              <a:buClr>
                <a:schemeClr val="tx1">
                  <a:lumMod val="90000"/>
                  <a:lumOff val="10000"/>
                </a:schemeClr>
              </a:buClr>
              <a:buSzPct val="100000"/>
              <a:buFont typeface="Arial" panose="020B0604020202020204" pitchFamily="34" charset="0"/>
              <a:buChar char="•"/>
              <a:defRPr sz="1400">
                <a:solidFill>
                  <a:schemeClr val="tx1"/>
                </a:solidFill>
              </a:defRPr>
            </a:lvl4pPr>
            <a:lvl5pPr marL="1430338" indent="-233363">
              <a:buClr>
                <a:schemeClr val="tx1">
                  <a:lumMod val="90000"/>
                  <a:lumOff val="10000"/>
                </a:schemeClr>
              </a:buClr>
              <a:buSzPct val="100000"/>
              <a:buFont typeface="Arial" panose="020B0604020202020204" pitchFamily="34" charset="0"/>
              <a:buChar char="•"/>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6" name="Picture 5">
            <a:extLst>
              <a:ext uri="{FF2B5EF4-FFF2-40B4-BE49-F238E27FC236}">
                <a16:creationId xmlns:a16="http://schemas.microsoft.com/office/drawing/2014/main" id="{AF518A35-ADFF-4F57-B249-6CAEC3DEA59E}"/>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10168128" y="329184"/>
            <a:ext cx="1746504" cy="700438"/>
          </a:xfrm>
          <a:prstGeom prst="rect">
            <a:avLst/>
          </a:prstGeom>
        </p:spPr>
      </p:pic>
    </p:spTree>
    <p:extLst>
      <p:ext uri="{BB962C8B-B14F-4D97-AF65-F5344CB8AC3E}">
        <p14:creationId xmlns:p14="http://schemas.microsoft.com/office/powerpoint/2010/main" val="1394265404"/>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Code Layout">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5216" y="1436688"/>
            <a:ext cx="11018520" cy="1612749"/>
          </a:xfrm>
        </p:spPr>
        <p:txBody>
          <a:bodyPr/>
          <a:lstStyle>
            <a:lvl1pPr marL="0" indent="0">
              <a:buNone/>
              <a:defRPr sz="2800">
                <a:solidFill>
                  <a:srgbClr val="2E3E3E"/>
                </a:solidFill>
                <a:latin typeface="Consolas" panose="020B0609020204030204" pitchFamily="49" charset="0"/>
                <a:cs typeface="Consolas" panose="020B0609020204030204" pitchFamily="49" charset="0"/>
              </a:defRPr>
            </a:lvl1pPr>
            <a:lvl2pPr marL="346553" indent="0">
              <a:buNone/>
              <a:defRPr sz="2000">
                <a:solidFill>
                  <a:srgbClr val="2E3E3E"/>
                </a:solidFill>
                <a:latin typeface="Consolas" panose="020B0609020204030204" pitchFamily="49" charset="0"/>
                <a:cs typeface="Consolas" panose="020B0609020204030204" pitchFamily="49" charset="0"/>
              </a:defRPr>
            </a:lvl2pPr>
            <a:lvl3pPr marL="584607" indent="0">
              <a:buNone/>
              <a:defRPr sz="1600">
                <a:solidFill>
                  <a:srgbClr val="2E3E3E"/>
                </a:solidFill>
                <a:latin typeface="Consolas" panose="020B0609020204030204" pitchFamily="49" charset="0"/>
                <a:cs typeface="Consolas" panose="020B0609020204030204" pitchFamily="49" charset="0"/>
              </a:defRPr>
            </a:lvl3pPr>
            <a:lvl4pPr marL="814563" indent="0">
              <a:buNone/>
              <a:defRPr sz="1400">
                <a:solidFill>
                  <a:srgbClr val="2E3E3E"/>
                </a:solidFill>
                <a:latin typeface="Consolas" panose="020B0609020204030204" pitchFamily="49" charset="0"/>
                <a:cs typeface="Consolas" panose="020B0609020204030204" pitchFamily="49" charset="0"/>
              </a:defRPr>
            </a:lvl4pPr>
            <a:lvl5pPr marL="1050997" indent="0">
              <a:buNone/>
              <a:defRPr sz="1400">
                <a:solidFill>
                  <a:srgbClr val="2E3E3E"/>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a:xfrm>
            <a:off x="585216" y="394143"/>
            <a:ext cx="9582912" cy="553998"/>
          </a:xfrm>
          <a:prstGeom prst="rect">
            <a:avLst/>
          </a:prstGeom>
        </p:spPr>
        <p:txBody>
          <a:bodyPr/>
          <a:lstStyle>
            <a:lvl1pPr>
              <a:defRPr>
                <a:solidFill>
                  <a:schemeClr val="tx1">
                    <a:lumMod val="90000"/>
                    <a:lumOff val="10000"/>
                  </a:schemeClr>
                </a:solidFill>
              </a:defRPr>
            </a:lvl1pPr>
          </a:lstStyle>
          <a:p>
            <a:r>
              <a:rPr lang="en-US" dirty="0"/>
              <a:t>Software code slide</a:t>
            </a:r>
          </a:p>
        </p:txBody>
      </p:sp>
      <p:pic>
        <p:nvPicPr>
          <p:cNvPr id="6" name="NEW Brand Colors 2018">
            <a:extLst>
              <a:ext uri="{FF2B5EF4-FFF2-40B4-BE49-F238E27FC236}">
                <a16:creationId xmlns:a16="http://schemas.microsoft.com/office/drawing/2014/main" id="{956E50EA-445A-4B6D-89EB-AC0D17D4C917}"/>
              </a:ext>
            </a:extLst>
          </p:cNvPr>
          <p:cNvPicPr>
            <a:picLocks noChangeAspect="1"/>
          </p:cNvPicPr>
          <p:nvPr userDrawn="1"/>
        </p:nvPicPr>
        <p:blipFill>
          <a:blip r:embed="rId2"/>
          <a:stretch>
            <a:fillRect/>
          </a:stretch>
        </p:blipFill>
        <p:spPr>
          <a:xfrm rot="5400000">
            <a:off x="9288988" y="2942644"/>
            <a:ext cx="6858000" cy="972712"/>
          </a:xfrm>
          <a:prstGeom prst="rect">
            <a:avLst/>
          </a:prstGeom>
        </p:spPr>
      </p:pic>
      <p:sp>
        <p:nvSpPr>
          <p:cNvPr id="9" name="Rectangle 8">
            <a:extLst>
              <a:ext uri="{FF2B5EF4-FFF2-40B4-BE49-F238E27FC236}">
                <a16:creationId xmlns:a16="http://schemas.microsoft.com/office/drawing/2014/main" id="{4F4FAA12-C7E8-4DAA-9D27-2265EEF0BD9D}"/>
              </a:ext>
            </a:extLst>
          </p:cNvPr>
          <p:cNvSpPr/>
          <p:nvPr userDrawn="1"/>
        </p:nvSpPr>
        <p:spPr bwMode="auto">
          <a:xfrm>
            <a:off x="0" y="0"/>
            <a:ext cx="12192000" cy="291402"/>
          </a:xfrm>
          <a:prstGeom prst="rect">
            <a:avLst/>
          </a:prstGeom>
          <a:solidFill>
            <a:srgbClr val="1C698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10" name="Picture 9">
            <a:extLst>
              <a:ext uri="{FF2B5EF4-FFF2-40B4-BE49-F238E27FC236}">
                <a16:creationId xmlns:a16="http://schemas.microsoft.com/office/drawing/2014/main" id="{D6E92636-86BB-451A-9A10-9791A51ADA39}"/>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10168128" y="329184"/>
            <a:ext cx="1746504" cy="700438"/>
          </a:xfrm>
          <a:prstGeom prst="rect">
            <a:avLst/>
          </a:prstGeom>
        </p:spPr>
      </p:pic>
    </p:spTree>
    <p:extLst>
      <p:ext uri="{BB962C8B-B14F-4D97-AF65-F5344CB8AC3E}">
        <p14:creationId xmlns:p14="http://schemas.microsoft.com/office/powerpoint/2010/main" val="32478256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userDrawn="1">
  <p:cSld name="Demo slide">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8339286-F556-42BC-ADF8-012F92B42DF8}"/>
              </a:ext>
            </a:extLst>
          </p:cNvPr>
          <p:cNvSpPr/>
          <p:nvPr userDrawn="1"/>
        </p:nvSpPr>
        <p:spPr bwMode="auto">
          <a:xfrm>
            <a:off x="0" y="0"/>
            <a:ext cx="9143999" cy="6858000"/>
          </a:xfrm>
          <a:prstGeom prst="rect">
            <a:avLst/>
          </a:prstGeom>
          <a:solidFill>
            <a:srgbClr val="11627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marL="0" marR="0" lvl="0" indent="0" algn="ctr" defTabSz="914099" eaLnBrk="1" fontAlgn="base" latinLnBrk="0" hangingPunct="1">
              <a:lnSpc>
                <a:spcPct val="100000"/>
              </a:lnSpc>
              <a:spcBef>
                <a:spcPct val="0"/>
              </a:spcBef>
              <a:spcAft>
                <a:spcPct val="0"/>
              </a:spcAft>
              <a:buClrTx/>
              <a:buSzTx/>
              <a:buFontTx/>
              <a:buNone/>
              <a:tabLst/>
              <a:defRPr/>
            </a:pPr>
            <a:endParaRPr kumimoji="0" lang="en-US" sz="22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5" name="Text Placeholder 4"/>
          <p:cNvSpPr>
            <a:spLocks noGrp="1"/>
          </p:cNvSpPr>
          <p:nvPr>
            <p:ph type="body" sz="quarter" idx="12" hasCustomPrompt="1"/>
          </p:nvPr>
        </p:nvSpPr>
        <p:spPr>
          <a:xfrm>
            <a:off x="585216" y="3977319"/>
            <a:ext cx="8236055" cy="369332"/>
          </a:xfrm>
          <a:noFill/>
        </p:spPr>
        <p:txBody>
          <a:bodyPr wrap="square" lIns="0" tIns="0" rIns="0" bIns="0">
            <a:spAutoFit/>
          </a:bodyPr>
          <a:lstStyle>
            <a:lvl1pPr marL="0" indent="0">
              <a:spcBef>
                <a:spcPts val="0"/>
              </a:spcBef>
              <a:spcAft>
                <a:spcPts val="0"/>
              </a:spcAft>
              <a:buFont typeface="Arial" panose="020B0604020202020204" pitchFamily="34" charset="0"/>
              <a:buNone/>
              <a:defRPr sz="2400" spc="0" baseline="0">
                <a:solidFill>
                  <a:schemeClr val="tx1"/>
                </a:solidFill>
                <a:latin typeface="Segoe UI Semilight" panose="020B0402040204020203" pitchFamily="34" charset="0"/>
                <a:cs typeface="Segoe UI Semilight" panose="020B0402040204020203" pitchFamily="34" charset="0"/>
              </a:defRPr>
            </a:lvl1pPr>
          </a:lstStyle>
          <a:p>
            <a:pPr lvl="0"/>
            <a:r>
              <a:rPr lang="en-US" dirty="0"/>
              <a:t>Demo title</a:t>
            </a:r>
          </a:p>
        </p:txBody>
      </p:sp>
      <p:pic>
        <p:nvPicPr>
          <p:cNvPr id="4" name="NEW Brand Colors 2018">
            <a:extLst>
              <a:ext uri="{FF2B5EF4-FFF2-40B4-BE49-F238E27FC236}">
                <a16:creationId xmlns:a16="http://schemas.microsoft.com/office/drawing/2014/main" id="{32289FA7-AB28-4FF0-B7D7-84E1289CFB3D}"/>
              </a:ext>
            </a:extLst>
          </p:cNvPr>
          <p:cNvPicPr>
            <a:picLocks noChangeAspect="1"/>
          </p:cNvPicPr>
          <p:nvPr userDrawn="1"/>
        </p:nvPicPr>
        <p:blipFill>
          <a:blip r:embed="rId2"/>
          <a:stretch>
            <a:fillRect/>
          </a:stretch>
        </p:blipFill>
        <p:spPr>
          <a:xfrm rot="5400000">
            <a:off x="9288988" y="2942644"/>
            <a:ext cx="6858000" cy="972712"/>
          </a:xfrm>
          <a:prstGeom prst="rect">
            <a:avLst/>
          </a:prstGeom>
        </p:spPr>
      </p:pic>
      <p:sp>
        <p:nvSpPr>
          <p:cNvPr id="6" name="Title 1">
            <a:extLst>
              <a:ext uri="{FF2B5EF4-FFF2-40B4-BE49-F238E27FC236}">
                <a16:creationId xmlns:a16="http://schemas.microsoft.com/office/drawing/2014/main" id="{174B9754-BEA2-47A6-96D2-BE251345C211}"/>
              </a:ext>
            </a:extLst>
          </p:cNvPr>
          <p:cNvSpPr txBox="1">
            <a:spLocks/>
          </p:cNvSpPr>
          <p:nvPr userDrawn="1"/>
        </p:nvSpPr>
        <p:spPr>
          <a:xfrm>
            <a:off x="585216" y="2783924"/>
            <a:ext cx="9144000" cy="747897"/>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Segoe UI Semilight" panose="020B0402040204020203" pitchFamily="34" charset="0"/>
                <a:ea typeface="+mn-ea"/>
                <a:cs typeface="Segoe UI Semilight" panose="020B0402040204020203" pitchFamily="34" charset="0"/>
              </a:defRPr>
            </a:lvl1pPr>
          </a:lstStyle>
          <a:p>
            <a:r>
              <a:rPr lang="en-US" sz="5400" dirty="0">
                <a:solidFill>
                  <a:schemeClr val="tx1"/>
                </a:solidFill>
              </a:rPr>
              <a:t>DEMO</a:t>
            </a:r>
          </a:p>
        </p:txBody>
      </p:sp>
      <p:pic>
        <p:nvPicPr>
          <p:cNvPr id="9" name="Picture 8">
            <a:extLst>
              <a:ext uri="{FF2B5EF4-FFF2-40B4-BE49-F238E27FC236}">
                <a16:creationId xmlns:a16="http://schemas.microsoft.com/office/drawing/2014/main" id="{3ADA3679-1D9F-45C1-9020-5F6A4B5818C9}"/>
              </a:ext>
              <a:ext uri="{C183D7F6-B498-43B3-948B-1728B52AA6E4}">
                <adec:decorative xmlns:adec="http://schemas.microsoft.com/office/drawing/2017/decorative" val="1"/>
              </a:ext>
            </a:extLst>
          </p:cNvPr>
          <p:cNvPicPr>
            <a:picLocks noChangeAspect="1"/>
          </p:cNvPicPr>
          <p:nvPr userDrawn="1"/>
        </p:nvPicPr>
        <p:blipFill>
          <a:blip r:embed="rId3"/>
          <a:stretch>
            <a:fillRect/>
          </a:stretch>
        </p:blipFill>
        <p:spPr>
          <a:xfrm>
            <a:off x="9582912" y="5769864"/>
            <a:ext cx="2350008" cy="942475"/>
          </a:xfrm>
          <a:prstGeom prst="rect">
            <a:avLst/>
          </a:prstGeom>
        </p:spPr>
      </p:pic>
    </p:spTree>
    <p:extLst>
      <p:ext uri="{BB962C8B-B14F-4D97-AF65-F5344CB8AC3E}">
        <p14:creationId xmlns:p14="http://schemas.microsoft.com/office/powerpoint/2010/main" val="19214682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0"/>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 id="2147484941" r:id="rId26"/>
    <p:sldLayoutId id="2147484943" r:id="rId27"/>
    <p:sldLayoutId id="2147484944" r:id="rId2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dirty="0"/>
              <a:t>Partner Technical Boot Camp</a:t>
            </a:r>
          </a:p>
        </p:txBody>
      </p:sp>
      <p:sp>
        <p:nvSpPr>
          <p:cNvPr id="5" name="Text Placeholder 4"/>
          <p:cNvSpPr>
            <a:spLocks noGrp="1"/>
          </p:cNvSpPr>
          <p:nvPr>
            <p:ph type="body" sz="quarter" idx="12"/>
          </p:nvPr>
        </p:nvSpPr>
        <p:spPr>
          <a:xfrm>
            <a:off x="582042" y="3962400"/>
            <a:ext cx="4164583" cy="677108"/>
          </a:xfrm>
        </p:spPr>
        <p:txBody>
          <a:bodyPr/>
          <a:lstStyle/>
          <a:p>
            <a:r>
              <a:rPr lang="en-US" dirty="0"/>
              <a:t>Advanced Automation with ARM Templates</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3150413"/>
            <a:ext cx="4159950" cy="553998"/>
          </a:xfrm>
        </p:spPr>
        <p:txBody>
          <a:bodyPr/>
          <a:lstStyle/>
          <a:p>
            <a:r>
              <a:rPr lang="en-US" dirty="0"/>
              <a:t>What If</a:t>
            </a:r>
          </a:p>
        </p:txBody>
      </p:sp>
    </p:spTree>
    <p:extLst>
      <p:ext uri="{BB962C8B-B14F-4D97-AF65-F5344CB8AC3E}">
        <p14:creationId xmlns:p14="http://schemas.microsoft.com/office/powerpoint/2010/main" val="375791906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DB129E-BC2D-409B-B10A-C7F1B7C69F54}"/>
              </a:ext>
            </a:extLst>
          </p:cNvPr>
          <p:cNvSpPr>
            <a:spLocks noGrp="1"/>
          </p:cNvSpPr>
          <p:nvPr>
            <p:ph type="title"/>
          </p:nvPr>
        </p:nvSpPr>
        <p:spPr/>
        <p:txBody>
          <a:bodyPr/>
          <a:lstStyle/>
          <a:p>
            <a:r>
              <a:rPr lang="en-IE" dirty="0"/>
              <a:t>What If</a:t>
            </a:r>
          </a:p>
        </p:txBody>
      </p:sp>
      <p:sp>
        <p:nvSpPr>
          <p:cNvPr id="4" name="Text Placeholder 3">
            <a:extLst>
              <a:ext uri="{FF2B5EF4-FFF2-40B4-BE49-F238E27FC236}">
                <a16:creationId xmlns:a16="http://schemas.microsoft.com/office/drawing/2014/main" id="{744ABD85-0503-4EC6-A629-C96769D66E75}"/>
              </a:ext>
            </a:extLst>
          </p:cNvPr>
          <p:cNvSpPr>
            <a:spLocks noGrp="1"/>
          </p:cNvSpPr>
          <p:nvPr>
            <p:ph sz="quarter" idx="12"/>
          </p:nvPr>
        </p:nvSpPr>
        <p:spPr>
          <a:xfrm>
            <a:off x="584200" y="1435100"/>
            <a:ext cx="5211763" cy="2265236"/>
          </a:xfrm>
        </p:spPr>
        <p:txBody>
          <a:bodyPr/>
          <a:lstStyle/>
          <a:p>
            <a:pPr marL="457200" indent="-457200">
              <a:buFont typeface="Arial" panose="020B0604020202020204" pitchFamily="34" charset="0"/>
              <a:buChar char="•"/>
            </a:pPr>
            <a:r>
              <a:rPr lang="en-IE" dirty="0"/>
              <a:t>Show what a template will do</a:t>
            </a:r>
          </a:p>
          <a:p>
            <a:pPr marL="914400" lvl="1" indent="-457200">
              <a:buFont typeface="Arial" panose="020B0604020202020204" pitchFamily="34" charset="0"/>
              <a:buChar char="•"/>
            </a:pPr>
            <a:r>
              <a:rPr lang="en-IE" dirty="0"/>
              <a:t>Resource add / delete / update / etc</a:t>
            </a:r>
          </a:p>
          <a:p>
            <a:pPr marL="457200" indent="-457200">
              <a:buFont typeface="Arial" panose="020B0604020202020204" pitchFamily="34" charset="0"/>
              <a:buChar char="•"/>
            </a:pPr>
            <a:r>
              <a:rPr lang="en-IE" dirty="0"/>
              <a:t>Review changes prior to deployment</a:t>
            </a:r>
          </a:p>
          <a:p>
            <a:pPr marL="457200" indent="-457200">
              <a:buFont typeface="Arial" panose="020B0604020202020204" pitchFamily="34" charset="0"/>
              <a:buChar char="•"/>
            </a:pPr>
            <a:r>
              <a:rPr lang="en-IE" dirty="0"/>
              <a:t>Speed up edit/test cycles</a:t>
            </a:r>
          </a:p>
        </p:txBody>
      </p:sp>
      <p:sp>
        <p:nvSpPr>
          <p:cNvPr id="8" name="Content Placeholder 7">
            <a:extLst>
              <a:ext uri="{FF2B5EF4-FFF2-40B4-BE49-F238E27FC236}">
                <a16:creationId xmlns:a16="http://schemas.microsoft.com/office/drawing/2014/main" id="{65E2C7D9-4DEB-4197-B52F-71C69A7666FF}"/>
              </a:ext>
            </a:extLst>
          </p:cNvPr>
          <p:cNvSpPr>
            <a:spLocks noGrp="1"/>
          </p:cNvSpPr>
          <p:nvPr>
            <p:ph sz="quarter" idx="13"/>
          </p:nvPr>
        </p:nvSpPr>
        <p:spPr/>
        <p:txBody>
          <a:bodyPr/>
          <a:lstStyle/>
          <a:p>
            <a:endParaRPr lang="en-IE"/>
          </a:p>
        </p:txBody>
      </p:sp>
      <p:pic>
        <p:nvPicPr>
          <p:cNvPr id="7" name="Picture 6">
            <a:extLst>
              <a:ext uri="{FF2B5EF4-FFF2-40B4-BE49-F238E27FC236}">
                <a16:creationId xmlns:a16="http://schemas.microsoft.com/office/drawing/2014/main" id="{919A1F0B-189E-4122-ABFD-62D8BFDAD6E3}"/>
              </a:ext>
            </a:extLst>
          </p:cNvPr>
          <p:cNvPicPr>
            <a:picLocks noChangeAspect="1"/>
          </p:cNvPicPr>
          <p:nvPr/>
        </p:nvPicPr>
        <p:blipFill>
          <a:blip r:embed="rId2"/>
          <a:stretch>
            <a:fillRect/>
          </a:stretch>
        </p:blipFill>
        <p:spPr>
          <a:xfrm>
            <a:off x="6808695" y="1447799"/>
            <a:ext cx="4883986" cy="3880550"/>
          </a:xfrm>
          <a:prstGeom prst="rect">
            <a:avLst/>
          </a:prstGeom>
        </p:spPr>
      </p:pic>
    </p:spTree>
    <p:extLst>
      <p:ext uri="{BB962C8B-B14F-4D97-AF65-F5344CB8AC3E}">
        <p14:creationId xmlns:p14="http://schemas.microsoft.com/office/powerpoint/2010/main" val="283809060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E90028F-50F4-4704-A7B1-66943A9496B5}"/>
              </a:ext>
            </a:extLst>
          </p:cNvPr>
          <p:cNvSpPr>
            <a:spLocks noGrp="1"/>
          </p:cNvSpPr>
          <p:nvPr>
            <p:ph type="title"/>
          </p:nvPr>
        </p:nvSpPr>
        <p:spPr/>
        <p:txBody>
          <a:bodyPr/>
          <a:lstStyle/>
          <a:p>
            <a:r>
              <a:rPr lang="en-IE" dirty="0"/>
              <a:t>Command Line</a:t>
            </a:r>
          </a:p>
        </p:txBody>
      </p:sp>
      <p:sp>
        <p:nvSpPr>
          <p:cNvPr id="6" name="Text Placeholder 5">
            <a:extLst>
              <a:ext uri="{FF2B5EF4-FFF2-40B4-BE49-F238E27FC236}">
                <a16:creationId xmlns:a16="http://schemas.microsoft.com/office/drawing/2014/main" id="{2AA67FD9-8050-4237-9631-A195543072E1}"/>
              </a:ext>
            </a:extLst>
          </p:cNvPr>
          <p:cNvSpPr>
            <a:spLocks noGrp="1"/>
          </p:cNvSpPr>
          <p:nvPr>
            <p:ph type="body" sz="quarter" idx="10"/>
          </p:nvPr>
        </p:nvSpPr>
        <p:spPr>
          <a:xfrm>
            <a:off x="584200" y="1435100"/>
            <a:ext cx="5511800" cy="4862870"/>
          </a:xfrm>
        </p:spPr>
        <p:txBody>
          <a:bodyPr/>
          <a:lstStyle/>
          <a:p>
            <a:r>
              <a:rPr lang="en-IE" dirty="0">
                <a:latin typeface="Segoe UI Semibold" panose="020B0702040204020203" pitchFamily="34" charset="0"/>
                <a:cs typeface="Segoe UI Semibold" panose="020B0702040204020203" pitchFamily="34" charset="0"/>
              </a:rPr>
              <a:t>PowerShell</a:t>
            </a:r>
          </a:p>
          <a:p>
            <a:endParaRPr lang="en-IE" sz="2000" dirty="0">
              <a:latin typeface="Consolas" panose="020B0609020204030204" pitchFamily="49" charset="0"/>
            </a:endParaRPr>
          </a:p>
          <a:p>
            <a:r>
              <a:rPr lang="en-IE" sz="2000" dirty="0">
                <a:latin typeface="Consolas" panose="020B0609020204030204" pitchFamily="49" charset="0"/>
              </a:rPr>
              <a:t>New-</a:t>
            </a:r>
            <a:r>
              <a:rPr lang="en-IE" sz="2000" dirty="0" err="1">
                <a:latin typeface="Consolas" panose="020B0609020204030204" pitchFamily="49" charset="0"/>
              </a:rPr>
              <a:t>AzResourceGroupDeployment</a:t>
            </a:r>
            <a:r>
              <a:rPr lang="en-IE" sz="2000" dirty="0">
                <a:latin typeface="Consolas" panose="020B0609020204030204" pitchFamily="49" charset="0"/>
              </a:rPr>
              <a:t> -</a:t>
            </a:r>
            <a:r>
              <a:rPr lang="en-IE" sz="2000" dirty="0" err="1">
                <a:latin typeface="Consolas" panose="020B0609020204030204" pitchFamily="49" charset="0"/>
              </a:rPr>
              <a:t>Whatif</a:t>
            </a:r>
            <a:r>
              <a:rPr lang="en-IE" sz="2000" dirty="0">
                <a:latin typeface="Consolas" panose="020B0609020204030204" pitchFamily="49" charset="0"/>
              </a:rPr>
              <a:t> …</a:t>
            </a:r>
          </a:p>
          <a:p>
            <a:r>
              <a:rPr lang="en-IE" sz="2000" dirty="0">
                <a:latin typeface="Consolas" panose="020B0609020204030204" pitchFamily="49" charset="0"/>
              </a:rPr>
              <a:t>New-</a:t>
            </a:r>
            <a:r>
              <a:rPr lang="en-IE" sz="2000" dirty="0" err="1">
                <a:latin typeface="Consolas" panose="020B0609020204030204" pitchFamily="49" charset="0"/>
              </a:rPr>
              <a:t>AzSubscriptionDeployment</a:t>
            </a:r>
            <a:r>
              <a:rPr lang="en-IE" sz="2000" dirty="0">
                <a:latin typeface="Consolas" panose="020B0609020204030204" pitchFamily="49" charset="0"/>
              </a:rPr>
              <a:t> -</a:t>
            </a:r>
            <a:r>
              <a:rPr lang="en-IE" sz="2000" dirty="0" err="1">
                <a:latin typeface="Consolas" panose="020B0609020204030204" pitchFamily="49" charset="0"/>
              </a:rPr>
              <a:t>Whatif</a:t>
            </a:r>
            <a:r>
              <a:rPr lang="en-IE" sz="2000" dirty="0">
                <a:latin typeface="Consolas" panose="020B0609020204030204" pitchFamily="49" charset="0"/>
              </a:rPr>
              <a:t> …</a:t>
            </a:r>
          </a:p>
          <a:p>
            <a:endParaRPr lang="en-IE" sz="2000" dirty="0"/>
          </a:p>
          <a:p>
            <a:r>
              <a:rPr lang="en-IE" sz="2000" dirty="0"/>
              <a:t>Requirements:</a:t>
            </a:r>
          </a:p>
          <a:p>
            <a:pPr marL="342900" indent="-342900">
              <a:buFont typeface="Arial" panose="020B0604020202020204" pitchFamily="34" charset="0"/>
              <a:buChar char="•"/>
            </a:pPr>
            <a:r>
              <a:rPr lang="en-US" sz="2000" dirty="0">
                <a:latin typeface="Consolas" panose="020B0609020204030204" pitchFamily="49" charset="0"/>
              </a:rPr>
              <a:t>Install-Module </a:t>
            </a:r>
            <a:r>
              <a:rPr lang="en-US" sz="2000" dirty="0" err="1">
                <a:latin typeface="Consolas" panose="020B0609020204030204" pitchFamily="49" charset="0"/>
              </a:rPr>
              <a:t>Az.Resources</a:t>
            </a:r>
            <a:r>
              <a:rPr lang="en-US" sz="2000" dirty="0">
                <a:latin typeface="Consolas" panose="020B0609020204030204" pitchFamily="49" charset="0"/>
              </a:rPr>
              <a:t> `</a:t>
            </a:r>
            <a:br>
              <a:rPr lang="en-US" sz="2000" dirty="0">
                <a:latin typeface="Consolas" panose="020B0609020204030204" pitchFamily="49" charset="0"/>
              </a:rPr>
            </a:br>
            <a:r>
              <a:rPr lang="en-US" sz="2000" dirty="0">
                <a:latin typeface="Consolas" panose="020B0609020204030204" pitchFamily="49" charset="0"/>
              </a:rPr>
              <a:t>  -</a:t>
            </a:r>
            <a:r>
              <a:rPr lang="en-US" sz="2000" dirty="0" err="1">
                <a:latin typeface="Consolas" panose="020B0609020204030204" pitchFamily="49" charset="0"/>
              </a:rPr>
              <a:t>RequiredVersion</a:t>
            </a:r>
            <a:r>
              <a:rPr lang="en-US" sz="2000" dirty="0">
                <a:latin typeface="Consolas" panose="020B0609020204030204" pitchFamily="49" charset="0"/>
              </a:rPr>
              <a:t> 1.12.1-preview `</a:t>
            </a:r>
            <a:br>
              <a:rPr lang="en-US" sz="2000" dirty="0">
                <a:latin typeface="Consolas" panose="020B0609020204030204" pitchFamily="49" charset="0"/>
              </a:rPr>
            </a:br>
            <a:r>
              <a:rPr lang="en-US" sz="2000" dirty="0">
                <a:latin typeface="Consolas" panose="020B0609020204030204" pitchFamily="49" charset="0"/>
              </a:rPr>
              <a:t>  -</a:t>
            </a:r>
            <a:r>
              <a:rPr lang="en-US" sz="2000" dirty="0" err="1">
                <a:latin typeface="Consolas" panose="020B0609020204030204" pitchFamily="49" charset="0"/>
              </a:rPr>
              <a:t>AllowPrerelease</a:t>
            </a:r>
            <a:endParaRPr lang="en-US" sz="2000" dirty="0">
              <a:latin typeface="Consolas" panose="020B0609020204030204" pitchFamily="49" charset="0"/>
            </a:endParaRPr>
          </a:p>
          <a:p>
            <a:pPr marL="342900" indent="-342900">
              <a:buFont typeface="Arial" panose="020B0604020202020204" pitchFamily="34" charset="0"/>
              <a:buChar char="•"/>
            </a:pPr>
            <a:r>
              <a:rPr lang="en-US" sz="2000" dirty="0"/>
              <a:t>PowerShell 6.x or 7.x</a:t>
            </a:r>
            <a:endParaRPr lang="en-IE" sz="2000" dirty="0"/>
          </a:p>
          <a:p>
            <a:endParaRPr lang="en-IE" dirty="0"/>
          </a:p>
        </p:txBody>
      </p:sp>
      <p:sp>
        <p:nvSpPr>
          <p:cNvPr id="7" name="Text Placeholder 6">
            <a:extLst>
              <a:ext uri="{FF2B5EF4-FFF2-40B4-BE49-F238E27FC236}">
                <a16:creationId xmlns:a16="http://schemas.microsoft.com/office/drawing/2014/main" id="{44332E46-4290-4733-BE90-5DDE03DD8841}"/>
              </a:ext>
            </a:extLst>
          </p:cNvPr>
          <p:cNvSpPr>
            <a:spLocks noGrp="1"/>
          </p:cNvSpPr>
          <p:nvPr>
            <p:ph type="body" sz="quarter" idx="12"/>
          </p:nvPr>
        </p:nvSpPr>
        <p:spPr>
          <a:xfrm>
            <a:off x="6397171" y="1435100"/>
            <a:ext cx="5212080" cy="3200876"/>
          </a:xfrm>
        </p:spPr>
        <p:txBody>
          <a:bodyPr/>
          <a:lstStyle/>
          <a:p>
            <a:r>
              <a:rPr lang="en-IE" dirty="0">
                <a:latin typeface="Segoe UI Semibold" panose="020B0702040204020203" pitchFamily="34" charset="0"/>
                <a:cs typeface="Segoe UI Semibold" panose="020B0702040204020203" pitchFamily="34" charset="0"/>
              </a:rPr>
              <a:t>CLI</a:t>
            </a:r>
          </a:p>
          <a:p>
            <a:endParaRPr lang="en-IE" sz="2000" dirty="0">
              <a:latin typeface="Consolas" panose="020B0609020204030204" pitchFamily="49" charset="0"/>
            </a:endParaRPr>
          </a:p>
          <a:p>
            <a:r>
              <a:rPr lang="en-IE" sz="2000" dirty="0" err="1">
                <a:latin typeface="Consolas" panose="020B0609020204030204" pitchFamily="49" charset="0"/>
              </a:rPr>
              <a:t>az</a:t>
            </a:r>
            <a:r>
              <a:rPr lang="en-IE" sz="2000" dirty="0">
                <a:latin typeface="Consolas" panose="020B0609020204030204" pitchFamily="49" charset="0"/>
              </a:rPr>
              <a:t> deployment group what-if…</a:t>
            </a:r>
          </a:p>
          <a:p>
            <a:r>
              <a:rPr lang="en-IE" sz="2000" dirty="0" err="1">
                <a:latin typeface="Consolas" panose="020B0609020204030204" pitchFamily="49" charset="0"/>
              </a:rPr>
              <a:t>az</a:t>
            </a:r>
            <a:r>
              <a:rPr lang="en-IE" sz="2000" dirty="0">
                <a:latin typeface="Consolas" panose="020B0609020204030204" pitchFamily="49" charset="0"/>
              </a:rPr>
              <a:t> deployment sub what-if…</a:t>
            </a:r>
          </a:p>
          <a:p>
            <a:endParaRPr lang="en-IE" sz="2000" dirty="0"/>
          </a:p>
          <a:p>
            <a:r>
              <a:rPr lang="en-IE" sz="2000" dirty="0"/>
              <a:t>Requires:</a:t>
            </a:r>
          </a:p>
          <a:p>
            <a:pPr marL="342900" indent="-342900">
              <a:buFont typeface="Arial" panose="020B0604020202020204" pitchFamily="34" charset="0"/>
              <a:buChar char="•"/>
            </a:pPr>
            <a:r>
              <a:rPr lang="en-IE" sz="2000" dirty="0"/>
              <a:t>Azure CLI 2.5.0 or later</a:t>
            </a:r>
            <a:endParaRPr lang="en-IE" dirty="0"/>
          </a:p>
        </p:txBody>
      </p:sp>
    </p:spTree>
    <p:extLst>
      <p:ext uri="{BB962C8B-B14F-4D97-AF65-F5344CB8AC3E}">
        <p14:creationId xmlns:p14="http://schemas.microsoft.com/office/powerpoint/2010/main" val="19977752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E90028F-50F4-4704-A7B1-66943A9496B5}"/>
              </a:ext>
            </a:extLst>
          </p:cNvPr>
          <p:cNvSpPr>
            <a:spLocks noGrp="1"/>
          </p:cNvSpPr>
          <p:nvPr>
            <p:ph type="title"/>
          </p:nvPr>
        </p:nvSpPr>
        <p:spPr/>
        <p:txBody>
          <a:bodyPr/>
          <a:lstStyle/>
          <a:p>
            <a:r>
              <a:rPr lang="en-IE" dirty="0"/>
              <a:t>PowerShell</a:t>
            </a:r>
          </a:p>
        </p:txBody>
      </p:sp>
      <p:sp>
        <p:nvSpPr>
          <p:cNvPr id="6" name="Text Placeholder 5">
            <a:extLst>
              <a:ext uri="{FF2B5EF4-FFF2-40B4-BE49-F238E27FC236}">
                <a16:creationId xmlns:a16="http://schemas.microsoft.com/office/drawing/2014/main" id="{2AA67FD9-8050-4237-9631-A195543072E1}"/>
              </a:ext>
            </a:extLst>
          </p:cNvPr>
          <p:cNvSpPr>
            <a:spLocks noGrp="1"/>
          </p:cNvSpPr>
          <p:nvPr>
            <p:ph sz="quarter" idx="10"/>
          </p:nvPr>
        </p:nvSpPr>
        <p:spPr>
          <a:xfrm>
            <a:off x="584200" y="1435100"/>
            <a:ext cx="11018838" cy="2302169"/>
          </a:xfrm>
        </p:spPr>
        <p:txBody>
          <a:bodyPr/>
          <a:lstStyle/>
          <a:p>
            <a:r>
              <a:rPr lang="en-IE" sz="2000" dirty="0"/>
              <a:t>Prerequisites:</a:t>
            </a:r>
          </a:p>
          <a:p>
            <a:pPr marL="342900" indent="-342900">
              <a:buFont typeface="Arial" panose="020B0604020202020204" pitchFamily="34" charset="0"/>
              <a:buChar char="•"/>
            </a:pPr>
            <a:r>
              <a:rPr lang="en-US" sz="2000" dirty="0">
                <a:latin typeface="Consolas" panose="020B0609020204030204" pitchFamily="49" charset="0"/>
              </a:rPr>
              <a:t>Install-Module </a:t>
            </a:r>
            <a:r>
              <a:rPr lang="en-US" sz="2000" dirty="0" err="1">
                <a:latin typeface="Consolas" panose="020B0609020204030204" pitchFamily="49" charset="0"/>
              </a:rPr>
              <a:t>Az.Resources</a:t>
            </a:r>
            <a:r>
              <a:rPr lang="en-US" sz="2000" dirty="0">
                <a:latin typeface="Consolas" panose="020B0609020204030204" pitchFamily="49" charset="0"/>
              </a:rPr>
              <a:t> -</a:t>
            </a:r>
            <a:r>
              <a:rPr lang="en-US" sz="2000" dirty="0" err="1">
                <a:latin typeface="Consolas" panose="020B0609020204030204" pitchFamily="49" charset="0"/>
              </a:rPr>
              <a:t>RequiredVersion</a:t>
            </a:r>
            <a:r>
              <a:rPr lang="en-US" sz="2000" dirty="0">
                <a:latin typeface="Consolas" panose="020B0609020204030204" pitchFamily="49" charset="0"/>
              </a:rPr>
              <a:t> 1.12.1-preview -</a:t>
            </a:r>
            <a:r>
              <a:rPr lang="en-US" sz="2000" dirty="0" err="1">
                <a:latin typeface="Consolas" panose="020B0609020204030204" pitchFamily="49" charset="0"/>
              </a:rPr>
              <a:t>AllowPrerelease</a:t>
            </a:r>
            <a:endParaRPr lang="en-US" sz="2000" dirty="0">
              <a:latin typeface="Consolas" panose="020B0609020204030204" pitchFamily="49" charset="0"/>
            </a:endParaRPr>
          </a:p>
          <a:p>
            <a:pPr marL="342900" indent="-342900">
              <a:buFont typeface="Arial" panose="020B0604020202020204" pitchFamily="34" charset="0"/>
              <a:buChar char="•"/>
            </a:pPr>
            <a:r>
              <a:rPr lang="en-US" sz="2000" dirty="0"/>
              <a:t>PowerShell 6.x or 7.x</a:t>
            </a:r>
            <a:endParaRPr lang="en-IE" sz="2000" dirty="0"/>
          </a:p>
          <a:p>
            <a:endParaRPr lang="en-IE" sz="2000" dirty="0">
              <a:latin typeface="Consolas" panose="020B0609020204030204" pitchFamily="49" charset="0"/>
            </a:endParaRPr>
          </a:p>
          <a:p>
            <a:endParaRPr lang="en-IE" sz="2000" dirty="0"/>
          </a:p>
          <a:p>
            <a:endParaRPr lang="en-IE" dirty="0"/>
          </a:p>
        </p:txBody>
      </p:sp>
      <p:graphicFrame>
        <p:nvGraphicFramePr>
          <p:cNvPr id="8" name="Content Placeholder 5">
            <a:extLst>
              <a:ext uri="{FF2B5EF4-FFF2-40B4-BE49-F238E27FC236}">
                <a16:creationId xmlns:a16="http://schemas.microsoft.com/office/drawing/2014/main" id="{027B1936-1C80-45D7-89FF-F80548D0E43A}"/>
              </a:ext>
            </a:extLst>
          </p:cNvPr>
          <p:cNvGraphicFramePr>
            <a:graphicFrameLocks/>
          </p:cNvGraphicFramePr>
          <p:nvPr>
            <p:extLst>
              <p:ext uri="{D42A27DB-BD31-4B8C-83A1-F6EECF244321}">
                <p14:modId xmlns:p14="http://schemas.microsoft.com/office/powerpoint/2010/main" val="2636265020"/>
              </p:ext>
            </p:extLst>
          </p:nvPr>
        </p:nvGraphicFramePr>
        <p:xfrm>
          <a:off x="584199" y="2732714"/>
          <a:ext cx="11018519" cy="3035094"/>
        </p:xfrm>
        <a:graphic>
          <a:graphicData uri="http://schemas.openxmlformats.org/drawingml/2006/table">
            <a:tbl>
              <a:tblPr bandRow="1">
                <a:tableStyleId>{5C22544A-7EE6-4342-B048-85BDC9FD1C3A}</a:tableStyleId>
              </a:tblPr>
              <a:tblGrid>
                <a:gridCol w="5623508">
                  <a:extLst>
                    <a:ext uri="{9D8B030D-6E8A-4147-A177-3AD203B41FA5}">
                      <a16:colId xmlns:a16="http://schemas.microsoft.com/office/drawing/2014/main" val="20000"/>
                    </a:ext>
                  </a:extLst>
                </a:gridCol>
                <a:gridCol w="5395011">
                  <a:extLst>
                    <a:ext uri="{9D8B030D-6E8A-4147-A177-3AD203B41FA5}">
                      <a16:colId xmlns:a16="http://schemas.microsoft.com/office/drawing/2014/main" val="20001"/>
                    </a:ext>
                  </a:extLst>
                </a:gridCol>
              </a:tblGrid>
              <a:tr h="72000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IE" sz="1600" b="1" kern="1200" dirty="0">
                          <a:solidFill>
                            <a:schemeClr val="bg1"/>
                          </a:solidFill>
                          <a:latin typeface="+mn-lt"/>
                          <a:cs typeface="Segoe UI Semilight" panose="020B0402040204020203" pitchFamily="34" charset="0"/>
                        </a:rPr>
                        <a:t>Cmdlet</a:t>
                      </a:r>
                    </a:p>
                  </a:txBody>
                  <a:tcPr anchor="ctr">
                    <a:solidFill>
                      <a:schemeClr val="tx2"/>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IE" sz="1600" b="1" kern="1200" dirty="0">
                          <a:solidFill>
                            <a:schemeClr val="bg1"/>
                          </a:solidFill>
                          <a:latin typeface="+mn-lt"/>
                          <a:cs typeface="Segoe UI Semilight" panose="020B0402040204020203" pitchFamily="34" charset="0"/>
                        </a:rPr>
                        <a:t>Behaviour</a:t>
                      </a:r>
                    </a:p>
                  </a:txBody>
                  <a:tcPr anchor="ctr">
                    <a:solidFill>
                      <a:schemeClr val="tx2"/>
                    </a:solidFill>
                  </a:tcPr>
                </a:tc>
                <a:extLst>
                  <a:ext uri="{0D108BD9-81ED-4DB2-BD59-A6C34878D82A}">
                    <a16:rowId xmlns:a16="http://schemas.microsoft.com/office/drawing/2014/main" val="2191011489"/>
                  </a:ext>
                </a:extLst>
              </a:tr>
              <a:tr h="720000">
                <a:tc>
                  <a:txBody>
                    <a:bodyPr/>
                    <a:lstStyle/>
                    <a:p>
                      <a:pPr marL="0" marR="0" lvl="0" indent="0" algn="l" defTabSz="932742" rtl="0" eaLnBrk="1" fontAlgn="auto" latinLnBrk="0" hangingPunct="1">
                        <a:lnSpc>
                          <a:spcPct val="110000"/>
                        </a:lnSpc>
                        <a:spcBef>
                          <a:spcPts val="0"/>
                        </a:spcBef>
                        <a:spcAft>
                          <a:spcPts val="0"/>
                        </a:spcAft>
                        <a:buClrTx/>
                        <a:buSzTx/>
                        <a:buFontTx/>
                        <a:buNone/>
                        <a:tabLst/>
                        <a:defRPr/>
                      </a:pPr>
                      <a:r>
                        <a:rPr lang="en-IE" sz="1600" b="1" dirty="0">
                          <a:solidFill>
                            <a:schemeClr val="tx1"/>
                          </a:solidFill>
                          <a:latin typeface="+mn-lt"/>
                          <a:cs typeface="Segoe UI Semilight" panose="020B0402040204020203" pitchFamily="34" charset="0"/>
                        </a:rPr>
                        <a:t>New-</a:t>
                      </a:r>
                      <a:r>
                        <a:rPr lang="en-IE" sz="1600" b="1" dirty="0" err="1">
                          <a:solidFill>
                            <a:schemeClr val="tx1"/>
                          </a:solidFill>
                          <a:latin typeface="+mn-lt"/>
                          <a:cs typeface="Segoe UI Semilight" panose="020B0402040204020203" pitchFamily="34" charset="0"/>
                        </a:rPr>
                        <a:t>AzResourceGroupDeployment</a:t>
                      </a:r>
                      <a:r>
                        <a:rPr lang="en-IE" sz="1600" b="1" dirty="0">
                          <a:solidFill>
                            <a:schemeClr val="tx1"/>
                          </a:solidFill>
                          <a:latin typeface="+mn-lt"/>
                          <a:cs typeface="Segoe UI Semilight" panose="020B0402040204020203" pitchFamily="34" charset="0"/>
                        </a:rPr>
                        <a:t> </a:t>
                      </a:r>
                      <a:r>
                        <a:rPr lang="en-IE" sz="1600" b="1" kern="1200" dirty="0">
                          <a:solidFill>
                            <a:schemeClr val="tx1"/>
                          </a:solidFill>
                          <a:latin typeface="+mn-lt"/>
                          <a:cs typeface="Segoe UI Semilight" panose="020B0402040204020203" pitchFamily="34" charset="0"/>
                        </a:rPr>
                        <a:t>-</a:t>
                      </a:r>
                      <a:r>
                        <a:rPr lang="en-IE" sz="1600" b="1" kern="1200" dirty="0" err="1">
                          <a:solidFill>
                            <a:schemeClr val="tx1"/>
                          </a:solidFill>
                          <a:latin typeface="+mn-lt"/>
                          <a:cs typeface="Segoe UI Semilight" panose="020B0402040204020203" pitchFamily="34" charset="0"/>
                        </a:rPr>
                        <a:t>WhatIf</a:t>
                      </a:r>
                      <a:endParaRPr lang="en-IE" sz="1600" b="1" dirty="0">
                        <a:solidFill>
                          <a:schemeClr val="tx1"/>
                        </a:solidFill>
                        <a:latin typeface="+mn-lt"/>
                        <a:cs typeface="Segoe UI Semilight" panose="020B0402040204020203" pitchFamily="34" charset="0"/>
                      </a:endParaRPr>
                    </a:p>
                    <a:p>
                      <a:pPr marL="0" marR="0" lvl="0" indent="0" algn="l" defTabSz="932742" rtl="0" eaLnBrk="1" fontAlgn="auto" latinLnBrk="0" hangingPunct="1">
                        <a:lnSpc>
                          <a:spcPct val="110000"/>
                        </a:lnSpc>
                        <a:spcBef>
                          <a:spcPts val="0"/>
                        </a:spcBef>
                        <a:spcAft>
                          <a:spcPts val="0"/>
                        </a:spcAft>
                        <a:buClrTx/>
                        <a:buSzTx/>
                        <a:buFontTx/>
                        <a:buNone/>
                        <a:tabLst/>
                        <a:defRPr/>
                      </a:pPr>
                      <a:r>
                        <a:rPr lang="en-IE" sz="1600" b="1" dirty="0">
                          <a:solidFill>
                            <a:schemeClr val="tx1"/>
                          </a:solidFill>
                          <a:latin typeface="+mn-lt"/>
                          <a:cs typeface="Segoe UI Semilight" panose="020B0402040204020203" pitchFamily="34" charset="0"/>
                        </a:rPr>
                        <a:t>New-</a:t>
                      </a:r>
                      <a:r>
                        <a:rPr lang="en-IE" sz="1600" b="1" dirty="0" err="1">
                          <a:solidFill>
                            <a:schemeClr val="tx1"/>
                          </a:solidFill>
                          <a:latin typeface="+mn-lt"/>
                          <a:cs typeface="Segoe UI Semilight" panose="020B0402040204020203" pitchFamily="34" charset="0"/>
                        </a:rPr>
                        <a:t>AzSubscriptionDeployment</a:t>
                      </a:r>
                      <a:r>
                        <a:rPr lang="en-IE" sz="1600" b="1" dirty="0">
                          <a:solidFill>
                            <a:schemeClr val="tx1"/>
                          </a:solidFill>
                          <a:latin typeface="+mn-lt"/>
                          <a:cs typeface="Segoe UI Semilight" panose="020B0402040204020203" pitchFamily="34" charset="0"/>
                        </a:rPr>
                        <a:t> </a:t>
                      </a:r>
                      <a:r>
                        <a:rPr lang="en-IE" sz="1600" b="1" kern="1200" dirty="0">
                          <a:solidFill>
                            <a:schemeClr val="tx1"/>
                          </a:solidFill>
                          <a:latin typeface="+mn-lt"/>
                          <a:cs typeface="Segoe UI Semilight" panose="020B0402040204020203" pitchFamily="34" charset="0"/>
                        </a:rPr>
                        <a:t>-</a:t>
                      </a:r>
                      <a:r>
                        <a:rPr lang="en-IE" sz="1600" b="1" kern="1200" dirty="0" err="1">
                          <a:solidFill>
                            <a:schemeClr val="tx1"/>
                          </a:solidFill>
                          <a:latin typeface="+mn-lt"/>
                          <a:cs typeface="Segoe UI Semilight" panose="020B0402040204020203" pitchFamily="34" charset="0"/>
                        </a:rPr>
                        <a:t>WhatIf</a:t>
                      </a:r>
                      <a:endParaRPr lang="en-IE" sz="1600" b="1" kern="1200" dirty="0">
                        <a:solidFill>
                          <a:schemeClr val="tx1"/>
                        </a:solidFill>
                        <a:latin typeface="+mn-lt"/>
                        <a:cs typeface="Segoe UI Semilight" panose="020B0402040204020203" pitchFamily="34" charset="0"/>
                      </a:endParaRPr>
                    </a:p>
                  </a:txBody>
                  <a:tcPr>
                    <a:solidFill>
                      <a:schemeClr val="bg1">
                        <a:lumMod val="95000"/>
                      </a:schemeClr>
                    </a:solidFill>
                  </a:tcPr>
                </a:tc>
                <a:tc>
                  <a:txBody>
                    <a:bodyPr/>
                    <a:lstStyle/>
                    <a:p>
                      <a:pPr marL="0" marR="0" lvl="0" indent="0" algn="l" defTabSz="932742" rtl="0" eaLnBrk="1" fontAlgn="auto" latinLnBrk="0" hangingPunct="1">
                        <a:lnSpc>
                          <a:spcPct val="110000"/>
                        </a:lnSpc>
                        <a:spcBef>
                          <a:spcPts val="0"/>
                        </a:spcBef>
                        <a:spcAft>
                          <a:spcPts val="0"/>
                        </a:spcAft>
                        <a:buClrTx/>
                        <a:buSzTx/>
                        <a:buFontTx/>
                        <a:buNone/>
                        <a:tabLst/>
                        <a:defRPr/>
                      </a:pPr>
                      <a:r>
                        <a:rPr lang="en-IE" sz="1600" kern="1200" dirty="0">
                          <a:solidFill>
                            <a:schemeClr val="tx1"/>
                          </a:solidFill>
                          <a:latin typeface="+mn-lt"/>
                          <a:cs typeface="Segoe UI Semilight" panose="020B0402040204020203" pitchFamily="34" charset="0"/>
                        </a:rPr>
                        <a:t>Preview changes</a:t>
                      </a:r>
                    </a:p>
                  </a:txBody>
                  <a:tcPr>
                    <a:solidFill>
                      <a:schemeClr val="bg1">
                        <a:lumMod val="95000"/>
                      </a:schemeClr>
                    </a:solidFill>
                  </a:tcPr>
                </a:tc>
                <a:extLst>
                  <a:ext uri="{0D108BD9-81ED-4DB2-BD59-A6C34878D82A}">
                    <a16:rowId xmlns:a16="http://schemas.microsoft.com/office/drawing/2014/main" val="10001"/>
                  </a:ext>
                </a:extLst>
              </a:tr>
              <a:tr h="720000">
                <a:tc>
                  <a:txBody>
                    <a:bodyPr/>
                    <a:lstStyle/>
                    <a:p>
                      <a:pPr marL="0" marR="0" lvl="0" indent="0" algn="l" defTabSz="932742" rtl="0" eaLnBrk="1" fontAlgn="auto" latinLnBrk="0" hangingPunct="1">
                        <a:lnSpc>
                          <a:spcPct val="110000"/>
                        </a:lnSpc>
                        <a:spcBef>
                          <a:spcPts val="0"/>
                        </a:spcBef>
                        <a:spcAft>
                          <a:spcPts val="0"/>
                        </a:spcAft>
                        <a:buClrTx/>
                        <a:buSzTx/>
                        <a:buFontTx/>
                        <a:buNone/>
                        <a:tabLst/>
                        <a:defRPr/>
                      </a:pPr>
                      <a:r>
                        <a:rPr lang="en-IE" sz="1600" b="1" dirty="0">
                          <a:solidFill>
                            <a:schemeClr val="tx1"/>
                          </a:solidFill>
                          <a:latin typeface="+mn-lt"/>
                          <a:cs typeface="Segoe UI Semilight" panose="020B0402040204020203" pitchFamily="34" charset="0"/>
                        </a:rPr>
                        <a:t>New-</a:t>
                      </a:r>
                      <a:r>
                        <a:rPr lang="en-IE" sz="1600" b="1" dirty="0" err="1">
                          <a:solidFill>
                            <a:schemeClr val="tx1"/>
                          </a:solidFill>
                          <a:latin typeface="+mn-lt"/>
                          <a:cs typeface="Segoe UI Semilight" panose="020B0402040204020203" pitchFamily="34" charset="0"/>
                        </a:rPr>
                        <a:t>AzResourceGroupDeployment</a:t>
                      </a:r>
                      <a:r>
                        <a:rPr lang="en-IE" sz="1600" b="1" dirty="0">
                          <a:solidFill>
                            <a:schemeClr val="tx1"/>
                          </a:solidFill>
                          <a:latin typeface="+mn-lt"/>
                          <a:cs typeface="Segoe UI Semilight" panose="020B0402040204020203" pitchFamily="34" charset="0"/>
                        </a:rPr>
                        <a:t> </a:t>
                      </a:r>
                      <a:r>
                        <a:rPr lang="en-IE" sz="1600" b="1" kern="1200" dirty="0">
                          <a:solidFill>
                            <a:schemeClr val="tx1"/>
                          </a:solidFill>
                          <a:latin typeface="+mn-lt"/>
                          <a:ea typeface="+mn-ea"/>
                          <a:cs typeface="Segoe UI Semilight" panose="020B0402040204020203" pitchFamily="34" charset="0"/>
                        </a:rPr>
                        <a:t>-Confirm</a:t>
                      </a:r>
                      <a:endParaRPr lang="en-IE" sz="1600" b="1" dirty="0">
                        <a:solidFill>
                          <a:schemeClr val="tx1"/>
                        </a:solidFill>
                        <a:latin typeface="+mn-lt"/>
                        <a:cs typeface="Segoe UI Semilight" panose="020B0402040204020203" pitchFamily="34" charset="0"/>
                      </a:endParaRPr>
                    </a:p>
                    <a:p>
                      <a:pPr marL="0" marR="0" lvl="0" indent="0" algn="l" defTabSz="932742" rtl="0" eaLnBrk="1" fontAlgn="auto" latinLnBrk="0" hangingPunct="1">
                        <a:lnSpc>
                          <a:spcPct val="110000"/>
                        </a:lnSpc>
                        <a:spcBef>
                          <a:spcPts val="0"/>
                        </a:spcBef>
                        <a:spcAft>
                          <a:spcPts val="0"/>
                        </a:spcAft>
                        <a:buClrTx/>
                        <a:buSzTx/>
                        <a:buFontTx/>
                        <a:buNone/>
                        <a:tabLst/>
                        <a:defRPr/>
                      </a:pPr>
                      <a:r>
                        <a:rPr lang="en-IE" sz="1600" b="1" dirty="0">
                          <a:solidFill>
                            <a:schemeClr val="tx1"/>
                          </a:solidFill>
                          <a:latin typeface="+mn-lt"/>
                          <a:cs typeface="Segoe UI Semilight" panose="020B0402040204020203" pitchFamily="34" charset="0"/>
                        </a:rPr>
                        <a:t>New-</a:t>
                      </a:r>
                      <a:r>
                        <a:rPr lang="en-IE" sz="1600" b="1" dirty="0" err="1">
                          <a:solidFill>
                            <a:schemeClr val="tx1"/>
                          </a:solidFill>
                          <a:latin typeface="+mn-lt"/>
                          <a:cs typeface="Segoe UI Semilight" panose="020B0402040204020203" pitchFamily="34" charset="0"/>
                        </a:rPr>
                        <a:t>AzSubscriptionDeployment</a:t>
                      </a:r>
                      <a:r>
                        <a:rPr lang="en-IE" sz="1600" b="1" dirty="0">
                          <a:solidFill>
                            <a:schemeClr val="tx1"/>
                          </a:solidFill>
                          <a:latin typeface="+mn-lt"/>
                          <a:cs typeface="Segoe UI Semilight" panose="020B0402040204020203" pitchFamily="34" charset="0"/>
                        </a:rPr>
                        <a:t> </a:t>
                      </a:r>
                      <a:r>
                        <a:rPr lang="en-IE" sz="1600" b="1" kern="1200" dirty="0">
                          <a:solidFill>
                            <a:schemeClr val="tx1"/>
                          </a:solidFill>
                          <a:latin typeface="+mn-lt"/>
                          <a:ea typeface="+mn-ea"/>
                          <a:cs typeface="Segoe UI Semilight" panose="020B0402040204020203" pitchFamily="34" charset="0"/>
                        </a:rPr>
                        <a:t>-Confirm</a:t>
                      </a:r>
                    </a:p>
                  </a:txBody>
                  <a:tcPr>
                    <a:solidFill>
                      <a:schemeClr val="bg1">
                        <a:lumMod val="95000"/>
                      </a:schemeClr>
                    </a:solidFill>
                  </a:tcPr>
                </a:tc>
                <a:tc>
                  <a:txBody>
                    <a:bodyPr/>
                    <a:lstStyle/>
                    <a:p>
                      <a:pPr marL="0" marR="0" lvl="0" indent="0" algn="l" defTabSz="932742" rtl="0" eaLnBrk="1" fontAlgn="auto" latinLnBrk="0" hangingPunct="1">
                        <a:lnSpc>
                          <a:spcPct val="110000"/>
                        </a:lnSpc>
                        <a:spcBef>
                          <a:spcPts val="0"/>
                        </a:spcBef>
                        <a:spcAft>
                          <a:spcPts val="0"/>
                        </a:spcAft>
                        <a:buClrTx/>
                        <a:buSzTx/>
                        <a:buFontTx/>
                        <a:buNone/>
                        <a:tabLst/>
                        <a:defRPr/>
                      </a:pPr>
                      <a:r>
                        <a:rPr kumimoji="0" lang="en-IE" sz="1600" b="0" i="0" u="none" strike="noStrike" kern="1200" cap="none" spc="0" normalizeH="0" baseline="0" noProof="0" dirty="0">
                          <a:ln>
                            <a:noFill/>
                          </a:ln>
                          <a:solidFill>
                            <a:schemeClr val="tx1"/>
                          </a:solidFill>
                          <a:effectLst/>
                          <a:uLnTx/>
                          <a:uFillTx/>
                          <a:latin typeface="+mn-lt"/>
                          <a:ea typeface="+mn-ea"/>
                          <a:cs typeface="Segoe UI Semilight" panose="020B0402040204020203" pitchFamily="34" charset="0"/>
                        </a:rPr>
                        <a:t>Preview changes and prompt to deploy</a:t>
                      </a:r>
                    </a:p>
                    <a:p>
                      <a:pPr marL="0" marR="0" lvl="0" indent="0" algn="l" defTabSz="932742" rtl="0" eaLnBrk="1" fontAlgn="auto" latinLnBrk="0" hangingPunct="1">
                        <a:lnSpc>
                          <a:spcPct val="110000"/>
                        </a:lnSpc>
                        <a:spcBef>
                          <a:spcPts val="0"/>
                        </a:spcBef>
                        <a:spcAft>
                          <a:spcPts val="0"/>
                        </a:spcAft>
                        <a:buClrTx/>
                        <a:buSzTx/>
                        <a:buFontTx/>
                        <a:buNone/>
                        <a:tabLst/>
                        <a:defRPr/>
                      </a:pPr>
                      <a:endParaRPr lang="en-IE" sz="1600" kern="1200" dirty="0">
                        <a:solidFill>
                          <a:schemeClr val="tx1"/>
                        </a:solidFill>
                        <a:latin typeface="+mn-lt"/>
                        <a:ea typeface="+mn-ea"/>
                        <a:cs typeface="Segoe UI Semilight" panose="020B0402040204020203" pitchFamily="34" charset="0"/>
                      </a:endParaRPr>
                    </a:p>
                  </a:txBody>
                  <a:tcPr>
                    <a:solidFill>
                      <a:schemeClr val="bg1">
                        <a:lumMod val="95000"/>
                      </a:schemeClr>
                    </a:solidFill>
                  </a:tcPr>
                </a:tc>
                <a:extLst>
                  <a:ext uri="{0D108BD9-81ED-4DB2-BD59-A6C34878D82A}">
                    <a16:rowId xmlns:a16="http://schemas.microsoft.com/office/drawing/2014/main" val="10002"/>
                  </a:ext>
                </a:extLst>
              </a:tr>
              <a:tr h="720000">
                <a:tc>
                  <a:txBody>
                    <a:bodyPr/>
                    <a:lstStyle/>
                    <a:p>
                      <a:pPr>
                        <a:lnSpc>
                          <a:spcPct val="110000"/>
                        </a:lnSpc>
                      </a:pPr>
                      <a:r>
                        <a:rPr lang="en-IE" sz="1600" b="1" dirty="0">
                          <a:solidFill>
                            <a:schemeClr val="tx1"/>
                          </a:solidFill>
                          <a:latin typeface="+mn-lt"/>
                          <a:cs typeface="Segoe UI Semilight" panose="020B0402040204020203" pitchFamily="34" charset="0"/>
                        </a:rPr>
                        <a:t>Get-</a:t>
                      </a:r>
                      <a:r>
                        <a:rPr lang="en-IE" sz="1600" b="1" dirty="0" err="1">
                          <a:solidFill>
                            <a:schemeClr val="tx1"/>
                          </a:solidFill>
                          <a:latin typeface="+mn-lt"/>
                          <a:cs typeface="Segoe UI Semilight" panose="020B0402040204020203" pitchFamily="34" charset="0"/>
                        </a:rPr>
                        <a:t>AzResourceGroupDeploymentWhatIfResults</a:t>
                      </a:r>
                      <a:endParaRPr lang="en-IE" sz="1600" b="1" dirty="0">
                        <a:solidFill>
                          <a:schemeClr val="tx1"/>
                        </a:solidFill>
                        <a:latin typeface="+mn-lt"/>
                        <a:cs typeface="Segoe UI Semilight" panose="020B0402040204020203" pitchFamily="34" charset="0"/>
                      </a:endParaRPr>
                    </a:p>
                    <a:p>
                      <a:pPr marL="0" marR="0" lvl="0" indent="0" algn="l" defTabSz="932742" rtl="0" eaLnBrk="1" fontAlgn="auto" latinLnBrk="0" hangingPunct="1">
                        <a:lnSpc>
                          <a:spcPct val="110000"/>
                        </a:lnSpc>
                        <a:spcBef>
                          <a:spcPts val="0"/>
                        </a:spcBef>
                        <a:spcAft>
                          <a:spcPts val="0"/>
                        </a:spcAft>
                        <a:buClrTx/>
                        <a:buSzTx/>
                        <a:buFontTx/>
                        <a:buNone/>
                        <a:tabLst/>
                        <a:defRPr/>
                      </a:pPr>
                      <a:r>
                        <a:rPr lang="en-IE" sz="1600" b="1" dirty="0">
                          <a:solidFill>
                            <a:schemeClr val="tx1"/>
                          </a:solidFill>
                          <a:latin typeface="+mn-lt"/>
                          <a:cs typeface="Segoe UI Semilight" panose="020B0402040204020203" pitchFamily="34" charset="0"/>
                        </a:rPr>
                        <a:t>Get-</a:t>
                      </a:r>
                      <a:r>
                        <a:rPr lang="en-IE" sz="1600" b="1" dirty="0" err="1">
                          <a:solidFill>
                            <a:schemeClr val="tx1"/>
                          </a:solidFill>
                          <a:latin typeface="+mn-lt"/>
                          <a:cs typeface="Segoe UI Semilight" panose="020B0402040204020203" pitchFamily="34" charset="0"/>
                        </a:rPr>
                        <a:t>AzSubscriptionDeploymentWhatIfResults</a:t>
                      </a:r>
                      <a:endParaRPr lang="en-IE" sz="1600" b="1" dirty="0">
                        <a:solidFill>
                          <a:schemeClr val="tx1"/>
                        </a:solidFill>
                        <a:latin typeface="+mn-lt"/>
                        <a:cs typeface="Segoe UI Semilight" panose="020B0402040204020203" pitchFamily="34" charset="0"/>
                      </a:endParaRPr>
                    </a:p>
                    <a:p>
                      <a:pPr>
                        <a:lnSpc>
                          <a:spcPct val="110000"/>
                        </a:lnSpc>
                      </a:pPr>
                      <a:endParaRPr lang="en-IE" sz="1600" b="1" dirty="0">
                        <a:solidFill>
                          <a:schemeClr val="tx1"/>
                        </a:solidFill>
                        <a:latin typeface="+mn-lt"/>
                        <a:cs typeface="Segoe UI Semilight" panose="020B0402040204020203" pitchFamily="34" charset="0"/>
                      </a:endParaRPr>
                    </a:p>
                  </a:txBody>
                  <a:tcPr>
                    <a:solidFill>
                      <a:schemeClr val="bg1">
                        <a:lumMod val="95000"/>
                      </a:schemeClr>
                    </a:solidFill>
                  </a:tcPr>
                </a:tc>
                <a:tc>
                  <a:txBody>
                    <a:bodyPr/>
                    <a:lstStyle/>
                    <a:p>
                      <a:pPr marL="0" marR="0" lvl="0" indent="0" algn="l" defTabSz="932742" rtl="0" eaLnBrk="1" fontAlgn="auto" latinLnBrk="0" hangingPunct="1">
                        <a:lnSpc>
                          <a:spcPct val="110000"/>
                        </a:lnSpc>
                        <a:spcBef>
                          <a:spcPts val="0"/>
                        </a:spcBef>
                        <a:spcAft>
                          <a:spcPts val="0"/>
                        </a:spcAft>
                        <a:buClrTx/>
                        <a:buSzTx/>
                        <a:buFontTx/>
                        <a:buNone/>
                        <a:tabLst/>
                        <a:defRPr/>
                      </a:pPr>
                      <a:r>
                        <a:rPr kumimoji="0" lang="en-IE" sz="1600" b="0" i="0" u="none" strike="noStrike" kern="1200" cap="none" spc="0" normalizeH="0" baseline="0" noProof="0" dirty="0">
                          <a:ln>
                            <a:noFill/>
                          </a:ln>
                          <a:solidFill>
                            <a:schemeClr val="tx1"/>
                          </a:solidFill>
                          <a:effectLst/>
                          <a:uLnTx/>
                          <a:uFillTx/>
                          <a:latin typeface="+mn-lt"/>
                          <a:ea typeface="+mn-ea"/>
                          <a:cs typeface="Segoe UI Semilight" panose="020B0402040204020203" pitchFamily="34" charset="0"/>
                        </a:rPr>
                        <a:t>Return '</a:t>
                      </a:r>
                      <a:r>
                        <a:rPr kumimoji="0" lang="en-IE" sz="1600" b="0" i="0" u="none" strike="noStrike" kern="1200" cap="none" spc="0" normalizeH="0" baseline="0" noProof="0" dirty="0" err="1">
                          <a:ln>
                            <a:noFill/>
                          </a:ln>
                          <a:solidFill>
                            <a:schemeClr val="tx1"/>
                          </a:solidFill>
                          <a:effectLst/>
                          <a:uLnTx/>
                          <a:uFillTx/>
                          <a:latin typeface="+mn-lt"/>
                          <a:ea typeface="+mn-ea"/>
                          <a:cs typeface="Segoe UI Semilight" panose="020B0402040204020203" pitchFamily="34" charset="0"/>
                        </a:rPr>
                        <a:t>WhatIf</a:t>
                      </a:r>
                      <a:r>
                        <a:rPr kumimoji="0" lang="en-IE" sz="1600" b="0" i="0" u="none" strike="noStrike" kern="1200" cap="none" spc="0" normalizeH="0" baseline="0" noProof="0" dirty="0">
                          <a:ln>
                            <a:noFill/>
                          </a:ln>
                          <a:solidFill>
                            <a:schemeClr val="tx1"/>
                          </a:solidFill>
                          <a:effectLst/>
                          <a:uLnTx/>
                          <a:uFillTx/>
                          <a:latin typeface="+mn-lt"/>
                          <a:ea typeface="+mn-ea"/>
                          <a:cs typeface="Segoe UI Semilight" panose="020B0402040204020203" pitchFamily="34" charset="0"/>
                        </a:rPr>
                        <a:t>' results in programmatic format</a:t>
                      </a:r>
                    </a:p>
                  </a:txBody>
                  <a:tcPr>
                    <a:solidFill>
                      <a:schemeClr val="bg1">
                        <a:lumMod val="95000"/>
                      </a:scheme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472711154"/>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E90028F-50F4-4704-A7B1-66943A9496B5}"/>
              </a:ext>
            </a:extLst>
          </p:cNvPr>
          <p:cNvSpPr>
            <a:spLocks noGrp="1"/>
          </p:cNvSpPr>
          <p:nvPr>
            <p:ph type="title"/>
          </p:nvPr>
        </p:nvSpPr>
        <p:spPr/>
        <p:txBody>
          <a:bodyPr/>
          <a:lstStyle/>
          <a:p>
            <a:r>
              <a:rPr lang="en-IE" dirty="0"/>
              <a:t>CLI</a:t>
            </a:r>
          </a:p>
        </p:txBody>
      </p:sp>
      <p:sp>
        <p:nvSpPr>
          <p:cNvPr id="6" name="Text Placeholder 5">
            <a:extLst>
              <a:ext uri="{FF2B5EF4-FFF2-40B4-BE49-F238E27FC236}">
                <a16:creationId xmlns:a16="http://schemas.microsoft.com/office/drawing/2014/main" id="{2AA67FD9-8050-4237-9631-A195543072E1}"/>
              </a:ext>
            </a:extLst>
          </p:cNvPr>
          <p:cNvSpPr>
            <a:spLocks noGrp="1"/>
          </p:cNvSpPr>
          <p:nvPr>
            <p:ph sz="quarter" idx="10"/>
          </p:nvPr>
        </p:nvSpPr>
        <p:spPr>
          <a:xfrm>
            <a:off x="584200" y="1435100"/>
            <a:ext cx="11018838" cy="1932837"/>
          </a:xfrm>
        </p:spPr>
        <p:txBody>
          <a:bodyPr/>
          <a:lstStyle/>
          <a:p>
            <a:r>
              <a:rPr lang="en-IE" sz="2000" dirty="0"/>
              <a:t>Prerequisites:</a:t>
            </a:r>
          </a:p>
          <a:p>
            <a:pPr marL="342900" indent="-342900">
              <a:buFont typeface="Arial" panose="020B0604020202020204" pitchFamily="34" charset="0"/>
              <a:buChar char="•"/>
            </a:pPr>
            <a:r>
              <a:rPr lang="en-IE" sz="2000" dirty="0"/>
              <a:t>Azure CLI 2.5.0 or later</a:t>
            </a:r>
          </a:p>
          <a:p>
            <a:endParaRPr lang="en-IE" sz="2000" dirty="0">
              <a:latin typeface="Consolas" panose="020B0609020204030204" pitchFamily="49" charset="0"/>
            </a:endParaRPr>
          </a:p>
          <a:p>
            <a:endParaRPr lang="en-IE" sz="2000" dirty="0"/>
          </a:p>
          <a:p>
            <a:endParaRPr lang="en-IE" dirty="0"/>
          </a:p>
        </p:txBody>
      </p:sp>
      <p:graphicFrame>
        <p:nvGraphicFramePr>
          <p:cNvPr id="8" name="Content Placeholder 5">
            <a:extLst>
              <a:ext uri="{FF2B5EF4-FFF2-40B4-BE49-F238E27FC236}">
                <a16:creationId xmlns:a16="http://schemas.microsoft.com/office/drawing/2014/main" id="{027B1936-1C80-45D7-89FF-F80548D0E43A}"/>
              </a:ext>
            </a:extLst>
          </p:cNvPr>
          <p:cNvGraphicFramePr>
            <a:graphicFrameLocks/>
          </p:cNvGraphicFramePr>
          <p:nvPr>
            <p:extLst>
              <p:ext uri="{D42A27DB-BD31-4B8C-83A1-F6EECF244321}">
                <p14:modId xmlns:p14="http://schemas.microsoft.com/office/powerpoint/2010/main" val="1645585908"/>
              </p:ext>
            </p:extLst>
          </p:nvPr>
        </p:nvGraphicFramePr>
        <p:xfrm>
          <a:off x="584199" y="2984384"/>
          <a:ext cx="11018519" cy="3035094"/>
        </p:xfrm>
        <a:graphic>
          <a:graphicData uri="http://schemas.openxmlformats.org/drawingml/2006/table">
            <a:tbl>
              <a:tblPr bandRow="1">
                <a:tableStyleId>{5C22544A-7EE6-4342-B048-85BDC9FD1C3A}</a:tableStyleId>
              </a:tblPr>
              <a:tblGrid>
                <a:gridCol w="5623508">
                  <a:extLst>
                    <a:ext uri="{9D8B030D-6E8A-4147-A177-3AD203B41FA5}">
                      <a16:colId xmlns:a16="http://schemas.microsoft.com/office/drawing/2014/main" val="20000"/>
                    </a:ext>
                  </a:extLst>
                </a:gridCol>
                <a:gridCol w="5395011">
                  <a:extLst>
                    <a:ext uri="{9D8B030D-6E8A-4147-A177-3AD203B41FA5}">
                      <a16:colId xmlns:a16="http://schemas.microsoft.com/office/drawing/2014/main" val="20001"/>
                    </a:ext>
                  </a:extLst>
                </a:gridCol>
              </a:tblGrid>
              <a:tr h="720000">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IE" sz="1600" b="1" kern="1200" dirty="0">
                          <a:solidFill>
                            <a:schemeClr val="bg1"/>
                          </a:solidFill>
                          <a:latin typeface="+mn-lt"/>
                          <a:cs typeface="Segoe UI Semilight" panose="020B0402040204020203" pitchFamily="34" charset="0"/>
                        </a:rPr>
                        <a:t>Cmdlet</a:t>
                      </a:r>
                    </a:p>
                  </a:txBody>
                  <a:tcPr anchor="ctr">
                    <a:solidFill>
                      <a:schemeClr val="tx2"/>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IE" sz="1600" b="1" kern="1200" dirty="0">
                          <a:solidFill>
                            <a:schemeClr val="bg1"/>
                          </a:solidFill>
                          <a:latin typeface="+mn-lt"/>
                          <a:cs typeface="Segoe UI Semilight" panose="020B0402040204020203" pitchFamily="34" charset="0"/>
                        </a:rPr>
                        <a:t>Behaviour</a:t>
                      </a:r>
                    </a:p>
                  </a:txBody>
                  <a:tcPr anchor="ctr">
                    <a:solidFill>
                      <a:schemeClr val="tx2"/>
                    </a:solidFill>
                  </a:tcPr>
                </a:tc>
                <a:extLst>
                  <a:ext uri="{0D108BD9-81ED-4DB2-BD59-A6C34878D82A}">
                    <a16:rowId xmlns:a16="http://schemas.microsoft.com/office/drawing/2014/main" val="2191011489"/>
                  </a:ext>
                </a:extLst>
              </a:tr>
              <a:tr h="720000">
                <a:tc>
                  <a:txBody>
                    <a:bodyPr/>
                    <a:lstStyle/>
                    <a:p>
                      <a:pPr marL="0" marR="0" lvl="0" indent="0" algn="l" defTabSz="932742" rtl="0" eaLnBrk="1" fontAlgn="auto" latinLnBrk="0" hangingPunct="1">
                        <a:lnSpc>
                          <a:spcPct val="110000"/>
                        </a:lnSpc>
                        <a:spcBef>
                          <a:spcPts val="0"/>
                        </a:spcBef>
                        <a:spcAft>
                          <a:spcPts val="0"/>
                        </a:spcAft>
                        <a:buClrTx/>
                        <a:buSzTx/>
                        <a:buFontTx/>
                        <a:buNone/>
                        <a:tabLst/>
                        <a:defRPr/>
                      </a:pPr>
                      <a:r>
                        <a:rPr lang="en-IE" sz="1600" b="1" kern="1200" dirty="0" err="1">
                          <a:solidFill>
                            <a:schemeClr val="tx1"/>
                          </a:solidFill>
                          <a:latin typeface="+mn-lt"/>
                          <a:ea typeface="+mn-ea"/>
                          <a:cs typeface="Segoe UI Semilight" panose="020B0402040204020203" pitchFamily="34" charset="0"/>
                        </a:rPr>
                        <a:t>az</a:t>
                      </a:r>
                      <a:r>
                        <a:rPr lang="en-IE" sz="1600" b="1" kern="1200" dirty="0">
                          <a:solidFill>
                            <a:schemeClr val="tx1"/>
                          </a:solidFill>
                          <a:latin typeface="+mn-lt"/>
                          <a:ea typeface="+mn-ea"/>
                          <a:cs typeface="Segoe UI Semilight" panose="020B0402040204020203" pitchFamily="34" charset="0"/>
                        </a:rPr>
                        <a:t> deployment group what-if</a:t>
                      </a:r>
                    </a:p>
                    <a:p>
                      <a:pPr marL="0" marR="0" lvl="0" indent="0" algn="l" defTabSz="932742" rtl="0" eaLnBrk="1" fontAlgn="auto" latinLnBrk="0" hangingPunct="1">
                        <a:lnSpc>
                          <a:spcPct val="110000"/>
                        </a:lnSpc>
                        <a:spcBef>
                          <a:spcPts val="0"/>
                        </a:spcBef>
                        <a:spcAft>
                          <a:spcPts val="0"/>
                        </a:spcAft>
                        <a:buClrTx/>
                        <a:buSzTx/>
                        <a:buFontTx/>
                        <a:buNone/>
                        <a:tabLst/>
                        <a:defRPr/>
                      </a:pPr>
                      <a:r>
                        <a:rPr lang="en-IE" sz="1600" b="1" kern="1200" dirty="0" err="1">
                          <a:solidFill>
                            <a:schemeClr val="tx1"/>
                          </a:solidFill>
                          <a:latin typeface="+mn-lt"/>
                          <a:ea typeface="+mn-ea"/>
                          <a:cs typeface="Segoe UI Semilight" panose="020B0402040204020203" pitchFamily="34" charset="0"/>
                        </a:rPr>
                        <a:t>az</a:t>
                      </a:r>
                      <a:r>
                        <a:rPr lang="en-IE" sz="1600" b="1" kern="1200" dirty="0">
                          <a:solidFill>
                            <a:schemeClr val="tx1"/>
                          </a:solidFill>
                          <a:latin typeface="+mn-lt"/>
                          <a:ea typeface="+mn-ea"/>
                          <a:cs typeface="Segoe UI Semilight" panose="020B0402040204020203" pitchFamily="34" charset="0"/>
                        </a:rPr>
                        <a:t> deployment sub what-if</a:t>
                      </a:r>
                    </a:p>
                  </a:txBody>
                  <a:tcPr>
                    <a:solidFill>
                      <a:schemeClr val="bg1">
                        <a:lumMod val="95000"/>
                      </a:schemeClr>
                    </a:solidFill>
                  </a:tcPr>
                </a:tc>
                <a:tc>
                  <a:txBody>
                    <a:bodyPr/>
                    <a:lstStyle/>
                    <a:p>
                      <a:pPr marL="0" marR="0" lvl="0" indent="0" algn="l" defTabSz="932742" rtl="0" eaLnBrk="1" fontAlgn="auto" latinLnBrk="0" hangingPunct="1">
                        <a:lnSpc>
                          <a:spcPct val="110000"/>
                        </a:lnSpc>
                        <a:spcBef>
                          <a:spcPts val="0"/>
                        </a:spcBef>
                        <a:spcAft>
                          <a:spcPts val="0"/>
                        </a:spcAft>
                        <a:buClrTx/>
                        <a:buSzTx/>
                        <a:buFontTx/>
                        <a:buNone/>
                        <a:tabLst/>
                        <a:defRPr/>
                      </a:pPr>
                      <a:r>
                        <a:rPr lang="en-IE" sz="1600" kern="1200" dirty="0">
                          <a:solidFill>
                            <a:schemeClr val="tx1"/>
                          </a:solidFill>
                          <a:latin typeface="+mn-lt"/>
                          <a:cs typeface="Segoe UI Semilight" panose="020B0402040204020203" pitchFamily="34" charset="0"/>
                        </a:rPr>
                        <a:t>Preview changes</a:t>
                      </a:r>
                    </a:p>
                  </a:txBody>
                  <a:tcPr>
                    <a:solidFill>
                      <a:schemeClr val="bg1">
                        <a:lumMod val="95000"/>
                      </a:schemeClr>
                    </a:solidFill>
                  </a:tcPr>
                </a:tc>
                <a:extLst>
                  <a:ext uri="{0D108BD9-81ED-4DB2-BD59-A6C34878D82A}">
                    <a16:rowId xmlns:a16="http://schemas.microsoft.com/office/drawing/2014/main" val="10001"/>
                  </a:ext>
                </a:extLst>
              </a:tr>
              <a:tr h="720000">
                <a:tc>
                  <a:txBody>
                    <a:bodyPr/>
                    <a:lstStyle/>
                    <a:p>
                      <a:pPr marL="0" marR="0" lvl="0" indent="0" algn="l" defTabSz="932742" rtl="0" eaLnBrk="1" fontAlgn="auto" latinLnBrk="0" hangingPunct="1">
                        <a:lnSpc>
                          <a:spcPct val="110000"/>
                        </a:lnSpc>
                        <a:spcBef>
                          <a:spcPts val="0"/>
                        </a:spcBef>
                        <a:spcAft>
                          <a:spcPts val="0"/>
                        </a:spcAft>
                        <a:buClrTx/>
                        <a:buSzTx/>
                        <a:buFontTx/>
                        <a:buNone/>
                        <a:tabLst/>
                        <a:defRPr/>
                      </a:pPr>
                      <a:r>
                        <a:rPr lang="en-US" sz="1600" b="1" kern="1200" dirty="0" err="1">
                          <a:solidFill>
                            <a:schemeClr val="tx1"/>
                          </a:solidFill>
                          <a:latin typeface="+mn-lt"/>
                          <a:ea typeface="+mn-ea"/>
                          <a:cs typeface="Segoe UI Semilight" panose="020B0402040204020203" pitchFamily="34" charset="0"/>
                        </a:rPr>
                        <a:t>az</a:t>
                      </a:r>
                      <a:r>
                        <a:rPr lang="en-US" sz="1600" b="1" kern="1200" dirty="0">
                          <a:solidFill>
                            <a:schemeClr val="tx1"/>
                          </a:solidFill>
                          <a:latin typeface="+mn-lt"/>
                          <a:ea typeface="+mn-ea"/>
                          <a:cs typeface="Segoe UI Semilight" panose="020B0402040204020203" pitchFamily="34" charset="0"/>
                        </a:rPr>
                        <a:t> deployment group create [--confirm-with-what-if | -c]</a:t>
                      </a:r>
                      <a:endParaRPr lang="en-IE" sz="1600" b="1" kern="1200" dirty="0">
                        <a:solidFill>
                          <a:schemeClr val="tx1"/>
                        </a:solidFill>
                        <a:latin typeface="+mn-lt"/>
                        <a:ea typeface="+mn-ea"/>
                        <a:cs typeface="Segoe UI Semilight" panose="020B0402040204020203" pitchFamily="34" charset="0"/>
                      </a:endParaRPr>
                    </a:p>
                    <a:p>
                      <a:pPr marL="0" marR="0" lvl="0" indent="0" algn="l" defTabSz="932742" rtl="0" eaLnBrk="1" fontAlgn="auto" latinLnBrk="0" hangingPunct="1">
                        <a:lnSpc>
                          <a:spcPct val="110000"/>
                        </a:lnSpc>
                        <a:spcBef>
                          <a:spcPts val="0"/>
                        </a:spcBef>
                        <a:spcAft>
                          <a:spcPts val="0"/>
                        </a:spcAft>
                        <a:buClrTx/>
                        <a:buSzTx/>
                        <a:buFontTx/>
                        <a:buNone/>
                        <a:tabLst/>
                        <a:defRPr/>
                      </a:pPr>
                      <a:r>
                        <a:rPr lang="en-US" sz="1600" b="1" kern="1200" dirty="0" err="1">
                          <a:solidFill>
                            <a:schemeClr val="tx1"/>
                          </a:solidFill>
                          <a:latin typeface="+mn-lt"/>
                          <a:ea typeface="+mn-ea"/>
                          <a:cs typeface="Segoe UI Semilight" panose="020B0402040204020203" pitchFamily="34" charset="0"/>
                        </a:rPr>
                        <a:t>az</a:t>
                      </a:r>
                      <a:r>
                        <a:rPr lang="en-US" sz="1600" b="1" kern="1200" dirty="0">
                          <a:solidFill>
                            <a:schemeClr val="tx1"/>
                          </a:solidFill>
                          <a:latin typeface="+mn-lt"/>
                          <a:ea typeface="+mn-ea"/>
                          <a:cs typeface="Segoe UI Semilight" panose="020B0402040204020203" pitchFamily="34" charset="0"/>
                        </a:rPr>
                        <a:t> deployment sub create [--confirm-with-what-if | -c]</a:t>
                      </a:r>
                      <a:endParaRPr lang="en-IE" sz="1600" b="1" kern="1200" dirty="0">
                        <a:solidFill>
                          <a:schemeClr val="tx1"/>
                        </a:solidFill>
                        <a:latin typeface="+mn-lt"/>
                        <a:ea typeface="+mn-ea"/>
                        <a:cs typeface="Segoe UI Semilight" panose="020B0402040204020203" pitchFamily="34" charset="0"/>
                      </a:endParaRPr>
                    </a:p>
                  </a:txBody>
                  <a:tcPr>
                    <a:solidFill>
                      <a:schemeClr val="bg1">
                        <a:lumMod val="95000"/>
                      </a:schemeClr>
                    </a:solidFill>
                  </a:tcPr>
                </a:tc>
                <a:tc>
                  <a:txBody>
                    <a:bodyPr/>
                    <a:lstStyle/>
                    <a:p>
                      <a:pPr marL="0" marR="0" lvl="0" indent="0" algn="l" defTabSz="932742" rtl="0" eaLnBrk="1" fontAlgn="auto" latinLnBrk="0" hangingPunct="1">
                        <a:lnSpc>
                          <a:spcPct val="110000"/>
                        </a:lnSpc>
                        <a:spcBef>
                          <a:spcPts val="0"/>
                        </a:spcBef>
                        <a:spcAft>
                          <a:spcPts val="0"/>
                        </a:spcAft>
                        <a:buClrTx/>
                        <a:buSzTx/>
                        <a:buFontTx/>
                        <a:buNone/>
                        <a:tabLst/>
                        <a:defRPr/>
                      </a:pPr>
                      <a:r>
                        <a:rPr kumimoji="0" lang="en-IE" sz="1600" b="0" i="0" u="none" strike="noStrike" kern="1200" cap="none" spc="0" normalizeH="0" baseline="0" noProof="0" dirty="0">
                          <a:ln>
                            <a:noFill/>
                          </a:ln>
                          <a:solidFill>
                            <a:schemeClr val="tx1"/>
                          </a:solidFill>
                          <a:effectLst/>
                          <a:uLnTx/>
                          <a:uFillTx/>
                          <a:latin typeface="+mn-lt"/>
                          <a:ea typeface="+mn-ea"/>
                          <a:cs typeface="Segoe UI Semilight" panose="020B0402040204020203" pitchFamily="34" charset="0"/>
                        </a:rPr>
                        <a:t>Preview changes and prompt to deploy</a:t>
                      </a:r>
                    </a:p>
                    <a:p>
                      <a:pPr marL="0" marR="0" lvl="0" indent="0" algn="l" defTabSz="932742" rtl="0" eaLnBrk="1" fontAlgn="auto" latinLnBrk="0" hangingPunct="1">
                        <a:lnSpc>
                          <a:spcPct val="110000"/>
                        </a:lnSpc>
                        <a:spcBef>
                          <a:spcPts val="0"/>
                        </a:spcBef>
                        <a:spcAft>
                          <a:spcPts val="0"/>
                        </a:spcAft>
                        <a:buClrTx/>
                        <a:buSzTx/>
                        <a:buFontTx/>
                        <a:buNone/>
                        <a:tabLst/>
                        <a:defRPr/>
                      </a:pPr>
                      <a:endParaRPr lang="en-IE" sz="1600" kern="1200" dirty="0">
                        <a:solidFill>
                          <a:schemeClr val="tx1"/>
                        </a:solidFill>
                        <a:latin typeface="+mn-lt"/>
                        <a:ea typeface="+mn-ea"/>
                        <a:cs typeface="Segoe UI Semilight" panose="020B0402040204020203" pitchFamily="34" charset="0"/>
                      </a:endParaRPr>
                    </a:p>
                  </a:txBody>
                  <a:tcPr>
                    <a:solidFill>
                      <a:schemeClr val="bg1">
                        <a:lumMod val="95000"/>
                      </a:schemeClr>
                    </a:solidFill>
                  </a:tcPr>
                </a:tc>
                <a:extLst>
                  <a:ext uri="{0D108BD9-81ED-4DB2-BD59-A6C34878D82A}">
                    <a16:rowId xmlns:a16="http://schemas.microsoft.com/office/drawing/2014/main" val="10002"/>
                  </a:ext>
                </a:extLst>
              </a:tr>
              <a:tr h="720000">
                <a:tc>
                  <a:txBody>
                    <a:bodyPr/>
                    <a:lstStyle/>
                    <a:p>
                      <a:pPr marL="0" marR="0" lvl="0" indent="0" algn="l" defTabSz="932742" rtl="0" eaLnBrk="1" fontAlgn="auto" latinLnBrk="0" hangingPunct="1">
                        <a:lnSpc>
                          <a:spcPct val="110000"/>
                        </a:lnSpc>
                        <a:spcBef>
                          <a:spcPts val="0"/>
                        </a:spcBef>
                        <a:spcAft>
                          <a:spcPts val="0"/>
                        </a:spcAft>
                        <a:buClrTx/>
                        <a:buSzTx/>
                        <a:buFontTx/>
                        <a:buNone/>
                        <a:tabLst/>
                        <a:defRPr/>
                      </a:pPr>
                      <a:r>
                        <a:rPr lang="en-IE" sz="1600" b="1" kern="1200" dirty="0" err="1">
                          <a:solidFill>
                            <a:schemeClr val="tx1"/>
                          </a:solidFill>
                          <a:latin typeface="+mn-lt"/>
                          <a:ea typeface="+mn-ea"/>
                          <a:cs typeface="Segoe UI Semilight" panose="020B0402040204020203" pitchFamily="34" charset="0"/>
                        </a:rPr>
                        <a:t>az</a:t>
                      </a:r>
                      <a:r>
                        <a:rPr lang="en-IE" sz="1600" b="1" kern="1200" dirty="0">
                          <a:solidFill>
                            <a:schemeClr val="tx1"/>
                          </a:solidFill>
                          <a:latin typeface="+mn-lt"/>
                          <a:ea typeface="+mn-ea"/>
                          <a:cs typeface="Segoe UI Semilight" panose="020B0402040204020203" pitchFamily="34" charset="0"/>
                        </a:rPr>
                        <a:t> deployment group what-if --no-pretty-print</a:t>
                      </a:r>
                    </a:p>
                    <a:p>
                      <a:pPr marL="0" marR="0" lvl="0" indent="0" algn="l" defTabSz="932742" rtl="0" eaLnBrk="1" fontAlgn="auto" latinLnBrk="0" hangingPunct="1">
                        <a:lnSpc>
                          <a:spcPct val="110000"/>
                        </a:lnSpc>
                        <a:spcBef>
                          <a:spcPts val="0"/>
                        </a:spcBef>
                        <a:spcAft>
                          <a:spcPts val="0"/>
                        </a:spcAft>
                        <a:buClrTx/>
                        <a:buSzTx/>
                        <a:buFontTx/>
                        <a:buNone/>
                        <a:tabLst/>
                        <a:defRPr/>
                      </a:pPr>
                      <a:r>
                        <a:rPr lang="en-IE" sz="1600" b="1" kern="1200" dirty="0" err="1">
                          <a:solidFill>
                            <a:schemeClr val="tx1"/>
                          </a:solidFill>
                          <a:latin typeface="+mn-lt"/>
                          <a:ea typeface="+mn-ea"/>
                          <a:cs typeface="Segoe UI Semilight" panose="020B0402040204020203" pitchFamily="34" charset="0"/>
                        </a:rPr>
                        <a:t>az</a:t>
                      </a:r>
                      <a:r>
                        <a:rPr lang="en-IE" sz="1600" b="1" kern="1200" dirty="0">
                          <a:solidFill>
                            <a:schemeClr val="tx1"/>
                          </a:solidFill>
                          <a:latin typeface="+mn-lt"/>
                          <a:ea typeface="+mn-ea"/>
                          <a:cs typeface="Segoe UI Semilight" panose="020B0402040204020203" pitchFamily="34" charset="0"/>
                        </a:rPr>
                        <a:t> deployment sub what-if --no-pretty-print</a:t>
                      </a:r>
                    </a:p>
                    <a:p>
                      <a:pPr>
                        <a:lnSpc>
                          <a:spcPct val="110000"/>
                        </a:lnSpc>
                      </a:pPr>
                      <a:endParaRPr lang="en-IE" sz="1600" b="1" kern="1200" dirty="0">
                        <a:solidFill>
                          <a:schemeClr val="tx1"/>
                        </a:solidFill>
                        <a:latin typeface="+mn-lt"/>
                        <a:ea typeface="+mn-ea"/>
                        <a:cs typeface="Segoe UI Semilight" panose="020B0402040204020203" pitchFamily="34" charset="0"/>
                      </a:endParaRPr>
                    </a:p>
                  </a:txBody>
                  <a:tcPr>
                    <a:solidFill>
                      <a:schemeClr val="bg1">
                        <a:lumMod val="95000"/>
                      </a:schemeClr>
                    </a:solidFill>
                  </a:tcPr>
                </a:tc>
                <a:tc>
                  <a:txBody>
                    <a:bodyPr/>
                    <a:lstStyle/>
                    <a:p>
                      <a:pPr marL="0" marR="0" lvl="0" indent="0" algn="l" defTabSz="932742" rtl="0" eaLnBrk="1" fontAlgn="auto" latinLnBrk="0" hangingPunct="1">
                        <a:lnSpc>
                          <a:spcPct val="110000"/>
                        </a:lnSpc>
                        <a:spcBef>
                          <a:spcPts val="0"/>
                        </a:spcBef>
                        <a:spcAft>
                          <a:spcPts val="0"/>
                        </a:spcAft>
                        <a:buClrTx/>
                        <a:buSzTx/>
                        <a:buFontTx/>
                        <a:buNone/>
                        <a:tabLst/>
                        <a:defRPr/>
                      </a:pPr>
                      <a:r>
                        <a:rPr kumimoji="0" lang="en-IE" sz="1600" b="0" i="0" u="none" strike="noStrike" kern="1200" cap="none" spc="0" normalizeH="0" baseline="0" noProof="0" dirty="0">
                          <a:ln>
                            <a:noFill/>
                          </a:ln>
                          <a:solidFill>
                            <a:schemeClr val="tx1"/>
                          </a:solidFill>
                          <a:effectLst/>
                          <a:uLnTx/>
                          <a:uFillTx/>
                          <a:latin typeface="+mn-lt"/>
                          <a:ea typeface="+mn-ea"/>
                          <a:cs typeface="Segoe UI Semilight" panose="020B0402040204020203" pitchFamily="34" charset="0"/>
                        </a:rPr>
                        <a:t>Return '</a:t>
                      </a:r>
                      <a:r>
                        <a:rPr kumimoji="0" lang="en-IE" sz="1600" b="0" i="0" u="none" strike="noStrike" kern="1200" cap="none" spc="0" normalizeH="0" baseline="0" noProof="0" dirty="0" err="1">
                          <a:ln>
                            <a:noFill/>
                          </a:ln>
                          <a:solidFill>
                            <a:schemeClr val="tx1"/>
                          </a:solidFill>
                          <a:effectLst/>
                          <a:uLnTx/>
                          <a:uFillTx/>
                          <a:latin typeface="+mn-lt"/>
                          <a:ea typeface="+mn-ea"/>
                          <a:cs typeface="Segoe UI Semilight" panose="020B0402040204020203" pitchFamily="34" charset="0"/>
                        </a:rPr>
                        <a:t>WhatIf</a:t>
                      </a:r>
                      <a:r>
                        <a:rPr kumimoji="0" lang="en-IE" sz="1600" b="0" i="0" u="none" strike="noStrike" kern="1200" cap="none" spc="0" normalizeH="0" baseline="0" noProof="0" dirty="0">
                          <a:ln>
                            <a:noFill/>
                          </a:ln>
                          <a:solidFill>
                            <a:schemeClr val="tx1"/>
                          </a:solidFill>
                          <a:effectLst/>
                          <a:uLnTx/>
                          <a:uFillTx/>
                          <a:latin typeface="+mn-lt"/>
                          <a:ea typeface="+mn-ea"/>
                          <a:cs typeface="Segoe UI Semilight" panose="020B0402040204020203" pitchFamily="34" charset="0"/>
                        </a:rPr>
                        <a:t>' results in programmatic format (JSON)</a:t>
                      </a:r>
                    </a:p>
                  </a:txBody>
                  <a:tcPr>
                    <a:solidFill>
                      <a:schemeClr val="bg1">
                        <a:lumMod val="95000"/>
                      </a:scheme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42198942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55E2F-3C3D-4742-9C5D-BD7B78FDFC34}"/>
              </a:ext>
            </a:extLst>
          </p:cNvPr>
          <p:cNvSpPr>
            <a:spLocks noGrp="1"/>
          </p:cNvSpPr>
          <p:nvPr>
            <p:ph type="title"/>
          </p:nvPr>
        </p:nvSpPr>
        <p:spPr/>
        <p:txBody>
          <a:bodyPr/>
          <a:lstStyle/>
          <a:p>
            <a:r>
              <a:rPr lang="en-IE" dirty="0"/>
              <a:t>Results Format</a:t>
            </a:r>
          </a:p>
        </p:txBody>
      </p:sp>
      <p:sp>
        <p:nvSpPr>
          <p:cNvPr id="4" name="Content Placeholder 3">
            <a:extLst>
              <a:ext uri="{FF2B5EF4-FFF2-40B4-BE49-F238E27FC236}">
                <a16:creationId xmlns:a16="http://schemas.microsoft.com/office/drawing/2014/main" id="{E15146D7-C2FC-4737-910A-E1E5B7F80CBF}"/>
              </a:ext>
            </a:extLst>
          </p:cNvPr>
          <p:cNvSpPr>
            <a:spLocks noGrp="1"/>
          </p:cNvSpPr>
          <p:nvPr>
            <p:ph sz="quarter" idx="12"/>
          </p:nvPr>
        </p:nvSpPr>
        <p:spPr>
          <a:xfrm>
            <a:off x="584200" y="1435100"/>
            <a:ext cx="5388761" cy="5823133"/>
          </a:xfrm>
        </p:spPr>
        <p:txBody>
          <a:bodyPr/>
          <a:lstStyle/>
          <a:p>
            <a:r>
              <a:rPr lang="en-IE" b="1" dirty="0" err="1"/>
              <a:t>FullResourcePayloads</a:t>
            </a:r>
            <a:endParaRPr lang="en-IE" b="1" dirty="0"/>
          </a:p>
          <a:p>
            <a:r>
              <a:rPr lang="en-IE" sz="2400" dirty="0"/>
              <a:t>Default setting</a:t>
            </a:r>
          </a:p>
          <a:p>
            <a:r>
              <a:rPr lang="en-IE" sz="2400" dirty="0"/>
              <a:t>Shows properties that will change</a:t>
            </a:r>
          </a:p>
          <a:p>
            <a:endParaRPr lang="en-IE" sz="1600" dirty="0">
              <a:solidFill>
                <a:schemeClr val="accent4">
                  <a:lumMod val="50000"/>
                </a:schemeClr>
              </a:solidFill>
              <a:latin typeface="Consolas" panose="020B0609020204030204" pitchFamily="49" charset="0"/>
            </a:endParaRPr>
          </a:p>
          <a:p>
            <a:r>
              <a:rPr lang="en-IE" sz="1600" dirty="0">
                <a:solidFill>
                  <a:schemeClr val="accent4">
                    <a:lumMod val="50000"/>
                  </a:schemeClr>
                </a:solidFill>
                <a:latin typeface="Consolas" panose="020B0609020204030204" pitchFamily="49" charset="0"/>
              </a:rPr>
              <a:t>Resource and property changes are indicated with these symbols:</a:t>
            </a:r>
          </a:p>
          <a:p>
            <a:r>
              <a:rPr lang="en-IE" sz="1600" dirty="0">
                <a:solidFill>
                  <a:schemeClr val="accent4">
                    <a:lumMod val="50000"/>
                  </a:schemeClr>
                </a:solidFill>
                <a:latin typeface="Consolas" panose="020B0609020204030204" pitchFamily="49" charset="0"/>
              </a:rPr>
              <a:t>  - Delete</a:t>
            </a:r>
          </a:p>
          <a:p>
            <a:r>
              <a:rPr lang="en-IE" sz="1600" dirty="0">
                <a:solidFill>
                  <a:schemeClr val="accent4">
                    <a:lumMod val="50000"/>
                  </a:schemeClr>
                </a:solidFill>
                <a:latin typeface="Consolas" panose="020B0609020204030204" pitchFamily="49" charset="0"/>
              </a:rPr>
              <a:t>  + Create</a:t>
            </a:r>
          </a:p>
          <a:p>
            <a:r>
              <a:rPr lang="en-IE" sz="1600" dirty="0">
                <a:solidFill>
                  <a:schemeClr val="accent4">
                    <a:lumMod val="50000"/>
                  </a:schemeClr>
                </a:solidFill>
                <a:latin typeface="Consolas" panose="020B0609020204030204" pitchFamily="49" charset="0"/>
              </a:rPr>
              <a:t>  ~ Modify</a:t>
            </a:r>
          </a:p>
          <a:p>
            <a:endParaRPr lang="en-IE" sz="1600" dirty="0">
              <a:solidFill>
                <a:schemeClr val="accent4">
                  <a:lumMod val="50000"/>
                </a:schemeClr>
              </a:solidFill>
              <a:latin typeface="Consolas" panose="020B0609020204030204" pitchFamily="49" charset="0"/>
            </a:endParaRPr>
          </a:p>
          <a:p>
            <a:r>
              <a:rPr lang="en-IE" sz="1600" dirty="0">
                <a:solidFill>
                  <a:schemeClr val="accent4">
                    <a:lumMod val="50000"/>
                  </a:schemeClr>
                </a:solidFill>
                <a:latin typeface="Consolas" panose="020B0609020204030204" pitchFamily="49" charset="0"/>
              </a:rPr>
              <a:t>  ~ </a:t>
            </a:r>
            <a:r>
              <a:rPr lang="en-IE" sz="1600" dirty="0" err="1">
                <a:solidFill>
                  <a:schemeClr val="accent4">
                    <a:lumMod val="50000"/>
                  </a:schemeClr>
                </a:solidFill>
                <a:latin typeface="Consolas" panose="020B0609020204030204" pitchFamily="49" charset="0"/>
              </a:rPr>
              <a:t>Microsoft.Network</a:t>
            </a:r>
            <a:r>
              <a:rPr lang="en-IE" sz="1600" dirty="0">
                <a:solidFill>
                  <a:schemeClr val="accent4">
                    <a:lumMod val="50000"/>
                  </a:schemeClr>
                </a:solidFill>
                <a:latin typeface="Consolas" panose="020B0609020204030204" pitchFamily="49" charset="0"/>
              </a:rPr>
              <a:t>/</a:t>
            </a:r>
            <a:r>
              <a:rPr lang="en-IE" sz="1600" dirty="0" err="1">
                <a:solidFill>
                  <a:schemeClr val="accent4">
                    <a:lumMod val="50000"/>
                  </a:schemeClr>
                </a:solidFill>
                <a:latin typeface="Consolas" panose="020B0609020204030204" pitchFamily="49" charset="0"/>
              </a:rPr>
              <a:t>virtualNetworks</a:t>
            </a:r>
            <a:r>
              <a:rPr lang="en-IE" sz="1600" dirty="0">
                <a:solidFill>
                  <a:schemeClr val="accent4">
                    <a:lumMod val="50000"/>
                  </a:schemeClr>
                </a:solidFill>
                <a:latin typeface="Consolas" panose="020B0609020204030204" pitchFamily="49" charset="0"/>
              </a:rPr>
              <a:t>/vnet-001</a:t>
            </a:r>
          </a:p>
          <a:p>
            <a:r>
              <a:rPr lang="en-IE" sz="1600" dirty="0">
                <a:solidFill>
                  <a:schemeClr val="accent4">
                    <a:lumMod val="50000"/>
                  </a:schemeClr>
                </a:solidFill>
                <a:latin typeface="Consolas" panose="020B0609020204030204" pitchFamily="49" charset="0"/>
              </a:rPr>
              <a:t>    - </a:t>
            </a:r>
            <a:r>
              <a:rPr lang="en-IE" sz="1600" dirty="0" err="1">
                <a:solidFill>
                  <a:schemeClr val="accent4">
                    <a:lumMod val="50000"/>
                  </a:schemeClr>
                </a:solidFill>
                <a:latin typeface="Consolas" panose="020B0609020204030204" pitchFamily="49" charset="0"/>
              </a:rPr>
              <a:t>tags.Owner</a:t>
            </a:r>
            <a:r>
              <a:rPr lang="en-IE" sz="1600" dirty="0">
                <a:solidFill>
                  <a:schemeClr val="accent4">
                    <a:lumMod val="50000"/>
                  </a:schemeClr>
                </a:solidFill>
                <a:latin typeface="Consolas" panose="020B0609020204030204" pitchFamily="49" charset="0"/>
              </a:rPr>
              <a:t>: "Team A"</a:t>
            </a:r>
          </a:p>
          <a:p>
            <a:r>
              <a:rPr lang="en-IE" sz="1600" dirty="0">
                <a:solidFill>
                  <a:schemeClr val="accent4">
                    <a:lumMod val="50000"/>
                  </a:schemeClr>
                </a:solidFill>
                <a:latin typeface="Consolas" panose="020B0609020204030204" pitchFamily="49" charset="0"/>
              </a:rPr>
              <a:t>    ~ </a:t>
            </a:r>
            <a:r>
              <a:rPr lang="en-IE" sz="1600" dirty="0" err="1">
                <a:solidFill>
                  <a:schemeClr val="accent4">
                    <a:lumMod val="50000"/>
                  </a:schemeClr>
                </a:solidFill>
                <a:latin typeface="Consolas" panose="020B0609020204030204" pitchFamily="49" charset="0"/>
              </a:rPr>
              <a:t>properties.addressSpace.addressPrefixes</a:t>
            </a:r>
            <a:r>
              <a:rPr lang="en-IE" sz="1600" dirty="0">
                <a:solidFill>
                  <a:schemeClr val="accent4">
                    <a:lumMod val="50000"/>
                  </a:schemeClr>
                </a:solidFill>
                <a:latin typeface="Consolas" panose="020B0609020204030204" pitchFamily="49" charset="0"/>
              </a:rPr>
              <a:t>: [</a:t>
            </a:r>
          </a:p>
          <a:p>
            <a:r>
              <a:rPr lang="en-IE" sz="1600" dirty="0">
                <a:solidFill>
                  <a:schemeClr val="accent4">
                    <a:lumMod val="50000"/>
                  </a:schemeClr>
                </a:solidFill>
                <a:latin typeface="Consolas" panose="020B0609020204030204" pitchFamily="49" charset="0"/>
              </a:rPr>
              <a:t>      - 0: "10.0.0.0/16"</a:t>
            </a:r>
          </a:p>
          <a:p>
            <a:r>
              <a:rPr lang="en-IE" sz="1600" dirty="0">
                <a:solidFill>
                  <a:schemeClr val="accent4">
                    <a:lumMod val="50000"/>
                  </a:schemeClr>
                </a:solidFill>
                <a:latin typeface="Consolas" panose="020B0609020204030204" pitchFamily="49" charset="0"/>
              </a:rPr>
              <a:t>      + 0: "10.0.0.0/15"</a:t>
            </a:r>
          </a:p>
          <a:p>
            <a:r>
              <a:rPr lang="en-IE" sz="1600" dirty="0">
                <a:solidFill>
                  <a:schemeClr val="accent4">
                    <a:lumMod val="50000"/>
                  </a:schemeClr>
                </a:solidFill>
                <a:latin typeface="Consolas" panose="020B0609020204030204" pitchFamily="49" charset="0"/>
              </a:rPr>
              <a:t>      ]</a:t>
            </a:r>
          </a:p>
          <a:p>
            <a:endParaRPr lang="en-IE" dirty="0"/>
          </a:p>
        </p:txBody>
      </p:sp>
      <p:sp>
        <p:nvSpPr>
          <p:cNvPr id="5" name="Content Placeholder 4">
            <a:extLst>
              <a:ext uri="{FF2B5EF4-FFF2-40B4-BE49-F238E27FC236}">
                <a16:creationId xmlns:a16="http://schemas.microsoft.com/office/drawing/2014/main" id="{3EFCB8E7-8F7E-4948-ACC2-28EC3D5D2BEC}"/>
              </a:ext>
            </a:extLst>
          </p:cNvPr>
          <p:cNvSpPr>
            <a:spLocks noGrp="1"/>
          </p:cNvSpPr>
          <p:nvPr>
            <p:ph sz="quarter" idx="13"/>
          </p:nvPr>
        </p:nvSpPr>
        <p:spPr>
          <a:xfrm>
            <a:off x="6389688" y="1435100"/>
            <a:ext cx="5219700" cy="4247317"/>
          </a:xfrm>
        </p:spPr>
        <p:txBody>
          <a:bodyPr/>
          <a:lstStyle/>
          <a:p>
            <a:r>
              <a:rPr lang="en-IE" b="1" dirty="0" err="1"/>
              <a:t>ResourceIdOnly</a:t>
            </a:r>
            <a:endParaRPr lang="en-IE" b="1" dirty="0"/>
          </a:p>
          <a:p>
            <a:r>
              <a:rPr lang="en-IE" sz="2400" dirty="0"/>
              <a:t>Specify with</a:t>
            </a:r>
            <a:br>
              <a:rPr lang="en-IE" sz="2400" dirty="0"/>
            </a:br>
            <a:r>
              <a:rPr lang="en-IE" sz="2000" dirty="0"/>
              <a:t>   </a:t>
            </a:r>
            <a:r>
              <a:rPr lang="en-IE" sz="2000" dirty="0">
                <a:latin typeface="Consolas" panose="020B0609020204030204" pitchFamily="49" charset="0"/>
              </a:rPr>
              <a:t>-</a:t>
            </a:r>
            <a:r>
              <a:rPr lang="en-IE" sz="2000" dirty="0" err="1">
                <a:latin typeface="Consolas" panose="020B0609020204030204" pitchFamily="49" charset="0"/>
              </a:rPr>
              <a:t>WhatIfResultFormat</a:t>
            </a:r>
            <a:r>
              <a:rPr lang="en-IE" sz="2000" dirty="0">
                <a:latin typeface="Consolas" panose="020B0609020204030204" pitchFamily="49" charset="0"/>
              </a:rPr>
              <a:t> </a:t>
            </a:r>
            <a:r>
              <a:rPr lang="en-IE" sz="2000" dirty="0"/>
              <a:t>(PS)</a:t>
            </a:r>
            <a:br>
              <a:rPr lang="en-IE" sz="2000" dirty="0"/>
            </a:br>
            <a:r>
              <a:rPr lang="en-IE" sz="2000" dirty="0"/>
              <a:t>   </a:t>
            </a:r>
            <a:r>
              <a:rPr lang="en-IE" sz="2000" dirty="0">
                <a:latin typeface="Consolas" panose="020B0609020204030204" pitchFamily="49" charset="0"/>
              </a:rPr>
              <a:t>--result-format </a:t>
            </a:r>
            <a:r>
              <a:rPr lang="en-IE" sz="2000" dirty="0"/>
              <a:t>(CLI)</a:t>
            </a:r>
          </a:p>
          <a:p>
            <a:r>
              <a:rPr lang="en-IE" sz="2400" dirty="0"/>
              <a:t>Shows deployed resources only</a:t>
            </a:r>
          </a:p>
          <a:p>
            <a:endParaRPr lang="en-US" sz="1600" dirty="0">
              <a:solidFill>
                <a:schemeClr val="accent4">
                  <a:lumMod val="50000"/>
                </a:schemeClr>
              </a:solidFill>
              <a:latin typeface="Consolas" panose="020B0609020204030204" pitchFamily="49" charset="0"/>
            </a:endParaRPr>
          </a:p>
          <a:p>
            <a:r>
              <a:rPr lang="en-US" sz="1600" dirty="0">
                <a:solidFill>
                  <a:schemeClr val="accent4">
                    <a:lumMod val="50000"/>
                  </a:schemeClr>
                </a:solidFill>
                <a:latin typeface="Consolas" panose="020B0609020204030204" pitchFamily="49" charset="0"/>
              </a:rPr>
              <a:t>Resource and property changes are indicated with this symbol:</a:t>
            </a:r>
          </a:p>
          <a:p>
            <a:r>
              <a:rPr lang="en-US" sz="1600" dirty="0">
                <a:solidFill>
                  <a:schemeClr val="accent4">
                    <a:lumMod val="50000"/>
                  </a:schemeClr>
                </a:solidFill>
                <a:latin typeface="Consolas" panose="020B0609020204030204" pitchFamily="49" charset="0"/>
              </a:rPr>
              <a:t>  ! Deploy</a:t>
            </a:r>
          </a:p>
          <a:p>
            <a:endParaRPr lang="en-US" sz="1600" dirty="0">
              <a:solidFill>
                <a:schemeClr val="accent4">
                  <a:lumMod val="50000"/>
                </a:schemeClr>
              </a:solidFill>
              <a:latin typeface="Consolas" panose="020B0609020204030204" pitchFamily="49" charset="0"/>
            </a:endParaRPr>
          </a:p>
          <a:p>
            <a:r>
              <a:rPr lang="en-US" sz="1600" dirty="0">
                <a:solidFill>
                  <a:schemeClr val="accent4">
                    <a:lumMod val="50000"/>
                  </a:schemeClr>
                </a:solidFill>
                <a:latin typeface="Consolas" panose="020B0609020204030204" pitchFamily="49" charset="0"/>
              </a:rPr>
              <a:t>  ! </a:t>
            </a:r>
            <a:r>
              <a:rPr lang="en-US" sz="1600" dirty="0" err="1">
                <a:solidFill>
                  <a:schemeClr val="accent4">
                    <a:lumMod val="50000"/>
                  </a:schemeClr>
                </a:solidFill>
                <a:latin typeface="Consolas" panose="020B0609020204030204" pitchFamily="49" charset="0"/>
              </a:rPr>
              <a:t>Microsoft.Network</a:t>
            </a:r>
            <a:r>
              <a:rPr lang="en-US" sz="1600" dirty="0">
                <a:solidFill>
                  <a:schemeClr val="accent4">
                    <a:lumMod val="50000"/>
                  </a:schemeClr>
                </a:solidFill>
                <a:latin typeface="Consolas" panose="020B0609020204030204" pitchFamily="49" charset="0"/>
              </a:rPr>
              <a:t>/</a:t>
            </a:r>
            <a:r>
              <a:rPr lang="en-US" sz="1600" dirty="0" err="1">
                <a:solidFill>
                  <a:schemeClr val="accent4">
                    <a:lumMod val="50000"/>
                  </a:schemeClr>
                </a:solidFill>
                <a:latin typeface="Consolas" panose="020B0609020204030204" pitchFamily="49" charset="0"/>
              </a:rPr>
              <a:t>virtualNetworks</a:t>
            </a:r>
            <a:r>
              <a:rPr lang="en-US" sz="1600" dirty="0">
                <a:solidFill>
                  <a:schemeClr val="accent4">
                    <a:lumMod val="50000"/>
                  </a:schemeClr>
                </a:solidFill>
                <a:latin typeface="Consolas" panose="020B0609020204030204" pitchFamily="49" charset="0"/>
              </a:rPr>
              <a:t>/vnet-001</a:t>
            </a:r>
          </a:p>
          <a:p>
            <a:endParaRPr lang="en-US" sz="1600" dirty="0">
              <a:solidFill>
                <a:schemeClr val="accent4">
                  <a:lumMod val="50000"/>
                </a:schemeClr>
              </a:solidFill>
              <a:latin typeface="Consolas" panose="020B0609020204030204" pitchFamily="49" charset="0"/>
            </a:endParaRPr>
          </a:p>
          <a:p>
            <a:r>
              <a:rPr lang="en-US" sz="1600" dirty="0">
                <a:solidFill>
                  <a:schemeClr val="accent4">
                    <a:lumMod val="50000"/>
                  </a:schemeClr>
                </a:solidFill>
                <a:latin typeface="Consolas" panose="020B0609020204030204" pitchFamily="49" charset="0"/>
              </a:rPr>
              <a:t>Resource changes: 1 to deploy.</a:t>
            </a:r>
            <a:endParaRPr lang="en-IE" sz="1600" dirty="0">
              <a:solidFill>
                <a:schemeClr val="accent4">
                  <a:lumMod val="50000"/>
                </a:schemeClr>
              </a:solidFill>
              <a:latin typeface="Consolas" panose="020B0609020204030204" pitchFamily="49" charset="0"/>
            </a:endParaRPr>
          </a:p>
        </p:txBody>
      </p:sp>
    </p:spTree>
    <p:extLst>
      <p:ext uri="{BB962C8B-B14F-4D97-AF65-F5344CB8AC3E}">
        <p14:creationId xmlns:p14="http://schemas.microsoft.com/office/powerpoint/2010/main" val="161380663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Change Types</a:t>
            </a:r>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1338990643"/>
              </p:ext>
            </p:extLst>
          </p:nvPr>
        </p:nvGraphicFramePr>
        <p:xfrm>
          <a:off x="584200" y="1554163"/>
          <a:ext cx="11018520" cy="4628880"/>
        </p:xfrm>
        <a:graphic>
          <a:graphicData uri="http://schemas.openxmlformats.org/drawingml/2006/table">
            <a:tbl>
              <a:tblPr bandRow="1">
                <a:tableStyleId>{5C22544A-7EE6-4342-B048-85BDC9FD1C3A}</a:tableStyleId>
              </a:tblPr>
              <a:tblGrid>
                <a:gridCol w="2087563">
                  <a:extLst>
                    <a:ext uri="{9D8B030D-6E8A-4147-A177-3AD203B41FA5}">
                      <a16:colId xmlns:a16="http://schemas.microsoft.com/office/drawing/2014/main" val="20000"/>
                    </a:ext>
                  </a:extLst>
                </a:gridCol>
                <a:gridCol w="8930957">
                  <a:extLst>
                    <a:ext uri="{9D8B030D-6E8A-4147-A177-3AD203B41FA5}">
                      <a16:colId xmlns:a16="http://schemas.microsoft.com/office/drawing/2014/main" val="20001"/>
                    </a:ext>
                  </a:extLst>
                </a:gridCol>
              </a:tblGrid>
              <a:tr h="720000">
                <a:tc>
                  <a:txBody>
                    <a:bodyPr/>
                    <a:lstStyle/>
                    <a:p>
                      <a:r>
                        <a:rPr lang="en-IE" sz="1600" b="1" dirty="0">
                          <a:solidFill>
                            <a:schemeClr val="tx1"/>
                          </a:solidFill>
                          <a:latin typeface="+mn-lt"/>
                          <a:cs typeface="Segoe UI Semilight" panose="020B0402040204020203" pitchFamily="34" charset="0"/>
                        </a:rPr>
                        <a:t>Create</a:t>
                      </a:r>
                    </a:p>
                  </a:txBody>
                  <a:tcPr>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IE" sz="1600" kern="1200" dirty="0">
                          <a:solidFill>
                            <a:schemeClr val="tx1"/>
                          </a:solidFill>
                          <a:latin typeface="+mn-lt"/>
                          <a:cs typeface="Segoe UI Semilight" panose="020B0402040204020203" pitchFamily="34" charset="0"/>
                        </a:rPr>
                        <a:t>New resource</a:t>
                      </a:r>
                    </a:p>
                  </a:txBody>
                  <a:tcPr>
                    <a:solidFill>
                      <a:schemeClr val="bg1">
                        <a:lumMod val="95000"/>
                      </a:schemeClr>
                    </a:solidFill>
                  </a:tcPr>
                </a:tc>
                <a:extLst>
                  <a:ext uri="{0D108BD9-81ED-4DB2-BD59-A6C34878D82A}">
                    <a16:rowId xmlns:a16="http://schemas.microsoft.com/office/drawing/2014/main" val="10001"/>
                  </a:ext>
                </a:extLst>
              </a:tr>
              <a:tr h="720000">
                <a:tc>
                  <a:txBody>
                    <a:bodyPr/>
                    <a:lstStyle/>
                    <a:p>
                      <a:r>
                        <a:rPr lang="en-IE" sz="1600" b="1" dirty="0">
                          <a:solidFill>
                            <a:schemeClr val="tx1"/>
                          </a:solidFill>
                          <a:latin typeface="+mn-lt"/>
                          <a:cs typeface="Segoe UI Semilight" panose="020B0402040204020203" pitchFamily="34" charset="0"/>
                        </a:rPr>
                        <a:t>Delete</a:t>
                      </a:r>
                    </a:p>
                  </a:txBody>
                  <a:tcPr>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IE" sz="1600" b="0" i="0" u="none" strike="noStrike" kern="1200" cap="none" spc="0" normalizeH="0" baseline="0" noProof="0" dirty="0">
                          <a:ln>
                            <a:noFill/>
                          </a:ln>
                          <a:solidFill>
                            <a:schemeClr val="tx1"/>
                          </a:solidFill>
                          <a:effectLst/>
                          <a:uLnTx/>
                          <a:uFillTx/>
                          <a:latin typeface="+mn-lt"/>
                          <a:ea typeface="+mn-ea"/>
                          <a:cs typeface="Segoe UI Semilight" panose="020B0402040204020203" pitchFamily="34" charset="0"/>
                        </a:rPr>
                        <a:t>Resource exists but is not in template and will be deleted</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IE" sz="1600" b="0" i="0" u="none" strike="noStrike" kern="1200" cap="none" spc="0" normalizeH="0" baseline="0" noProof="0" dirty="0">
                          <a:ln>
                            <a:noFill/>
                          </a:ln>
                          <a:solidFill>
                            <a:schemeClr val="tx1"/>
                          </a:solidFill>
                          <a:effectLst/>
                          <a:uLnTx/>
                          <a:uFillTx/>
                          <a:latin typeface="+mn-lt"/>
                          <a:ea typeface="+mn-ea"/>
                          <a:cs typeface="Segoe UI Semilight" panose="020B0402040204020203" pitchFamily="34" charset="0"/>
                        </a:rPr>
                        <a:t>Requires complete-mode deployment and resource type supporting complete-mode deletion</a:t>
                      </a:r>
                    </a:p>
                    <a:p>
                      <a:pPr marL="0" marR="0" lvl="0" indent="0" algn="l" defTabSz="932742" rtl="0" eaLnBrk="1" fontAlgn="auto" latinLnBrk="0" hangingPunct="1">
                        <a:lnSpc>
                          <a:spcPct val="100000"/>
                        </a:lnSpc>
                        <a:spcBef>
                          <a:spcPts val="0"/>
                        </a:spcBef>
                        <a:spcAft>
                          <a:spcPts val="0"/>
                        </a:spcAft>
                        <a:buClrTx/>
                        <a:buSzTx/>
                        <a:buFontTx/>
                        <a:buNone/>
                        <a:tabLst/>
                        <a:defRPr/>
                      </a:pPr>
                      <a:endParaRPr lang="en-IE" sz="1600" kern="1200" dirty="0">
                        <a:solidFill>
                          <a:schemeClr val="tx1"/>
                        </a:solidFill>
                        <a:latin typeface="+mn-lt"/>
                        <a:ea typeface="+mn-ea"/>
                        <a:cs typeface="Segoe UI Semilight" panose="020B0402040204020203" pitchFamily="34" charset="0"/>
                      </a:endParaRPr>
                    </a:p>
                  </a:txBody>
                  <a:tcPr>
                    <a:solidFill>
                      <a:schemeClr val="bg1">
                        <a:lumMod val="95000"/>
                      </a:schemeClr>
                    </a:solidFill>
                  </a:tcPr>
                </a:tc>
                <a:extLst>
                  <a:ext uri="{0D108BD9-81ED-4DB2-BD59-A6C34878D82A}">
                    <a16:rowId xmlns:a16="http://schemas.microsoft.com/office/drawing/2014/main" val="10002"/>
                  </a:ext>
                </a:extLst>
              </a:tr>
              <a:tr h="720000">
                <a:tc>
                  <a:txBody>
                    <a:bodyPr/>
                    <a:lstStyle/>
                    <a:p>
                      <a:r>
                        <a:rPr lang="en-IE" sz="1600" b="1" dirty="0">
                          <a:solidFill>
                            <a:schemeClr val="tx1"/>
                          </a:solidFill>
                          <a:latin typeface="+mn-lt"/>
                          <a:cs typeface="Segoe UI Semilight" panose="020B0402040204020203" pitchFamily="34" charset="0"/>
                        </a:rPr>
                        <a:t>Ignore</a:t>
                      </a:r>
                    </a:p>
                  </a:txBody>
                  <a:tcPr>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IE" sz="1600" b="0" i="0" u="none" strike="noStrike" kern="1200" cap="none" spc="0" normalizeH="0" baseline="0" noProof="0" dirty="0">
                          <a:ln>
                            <a:noFill/>
                          </a:ln>
                          <a:solidFill>
                            <a:schemeClr val="tx1"/>
                          </a:solidFill>
                          <a:effectLst/>
                          <a:uLnTx/>
                          <a:uFillTx/>
                          <a:latin typeface="+mn-lt"/>
                          <a:ea typeface="+mn-ea"/>
                          <a:cs typeface="Segoe UI Semilight" panose="020B0402040204020203" pitchFamily="34" charset="0"/>
                        </a:rPr>
                        <a:t>Resource exists but is not in template and will be ignored</a:t>
                      </a:r>
                    </a:p>
                  </a:txBody>
                  <a:tcPr>
                    <a:solidFill>
                      <a:schemeClr val="bg1">
                        <a:lumMod val="95000"/>
                      </a:schemeClr>
                    </a:solidFill>
                  </a:tcPr>
                </a:tc>
                <a:extLst>
                  <a:ext uri="{0D108BD9-81ED-4DB2-BD59-A6C34878D82A}">
                    <a16:rowId xmlns:a16="http://schemas.microsoft.com/office/drawing/2014/main" val="10003"/>
                  </a:ext>
                </a:extLst>
              </a:tr>
              <a:tr h="720000">
                <a:tc>
                  <a:txBody>
                    <a:bodyPr/>
                    <a:lstStyle/>
                    <a:p>
                      <a:r>
                        <a:rPr lang="en-IE" sz="1600" b="1" dirty="0" err="1">
                          <a:solidFill>
                            <a:schemeClr val="tx1"/>
                          </a:solidFill>
                          <a:latin typeface="+mn-lt"/>
                          <a:cs typeface="Segoe UI Semilight" panose="020B0402040204020203" pitchFamily="34" charset="0"/>
                        </a:rPr>
                        <a:t>NoChange</a:t>
                      </a:r>
                      <a:endParaRPr lang="en-IE" sz="1600" b="1" dirty="0">
                        <a:solidFill>
                          <a:schemeClr val="tx1"/>
                        </a:solidFill>
                        <a:latin typeface="+mn-lt"/>
                        <a:cs typeface="Segoe UI Semilight" panose="020B0402040204020203" pitchFamily="34" charset="0"/>
                      </a:endParaRPr>
                    </a:p>
                  </a:txBody>
                  <a:tcPr>
                    <a:solidFill>
                      <a:schemeClr val="bg1">
                        <a:lumMod val="95000"/>
                      </a:schemeClr>
                    </a:solidFill>
                  </a:tcPr>
                </a:tc>
                <a:tc>
                  <a:txBody>
                    <a:bodyPr/>
                    <a:lstStyle/>
                    <a:p>
                      <a:r>
                        <a:rPr kumimoji="0" lang="en-IE" sz="1600" b="0" i="0" u="none" strike="noStrike" kern="1200" cap="none" spc="0" normalizeH="0" baseline="0" dirty="0">
                          <a:ln>
                            <a:noFill/>
                          </a:ln>
                          <a:solidFill>
                            <a:schemeClr val="tx1"/>
                          </a:solidFill>
                          <a:effectLst/>
                          <a:uLnTx/>
                          <a:uFillTx/>
                          <a:latin typeface="+mn-lt"/>
                          <a:ea typeface="+mn-ea"/>
                          <a:cs typeface="Segoe UI Semilight" panose="020B0402040204020203" pitchFamily="34" charset="0"/>
                        </a:rPr>
                        <a:t>Redeploy existing resource, without changes</a:t>
                      </a:r>
                    </a:p>
                    <a:p>
                      <a:pPr marL="0" marR="0" lvl="0" indent="0" algn="l" defTabSz="932742" rtl="0" eaLnBrk="1" fontAlgn="auto" latinLnBrk="0" hangingPunct="1">
                        <a:lnSpc>
                          <a:spcPct val="100000"/>
                        </a:lnSpc>
                        <a:spcBef>
                          <a:spcPts val="0"/>
                        </a:spcBef>
                        <a:spcAft>
                          <a:spcPts val="0"/>
                        </a:spcAft>
                        <a:buClrTx/>
                        <a:buSzTx/>
                        <a:buFontTx/>
                        <a:buNone/>
                        <a:tabLst/>
                        <a:defRPr/>
                      </a:pPr>
                      <a:r>
                        <a:rPr kumimoji="0" lang="en-IE" sz="1600" b="0" i="0" u="none" strike="noStrike" kern="1200" cap="none" spc="0" normalizeH="0" baseline="0" dirty="0">
                          <a:ln>
                            <a:noFill/>
                          </a:ln>
                          <a:solidFill>
                            <a:schemeClr val="tx1"/>
                          </a:solidFill>
                          <a:effectLst/>
                          <a:uLnTx/>
                          <a:uFillTx/>
                          <a:latin typeface="+mn-lt"/>
                          <a:ea typeface="+mn-ea"/>
                          <a:cs typeface="Segoe UI Semilight" panose="020B0402040204020203" pitchFamily="34" charset="0"/>
                        </a:rPr>
                        <a:t>Requires </a:t>
                      </a:r>
                      <a:r>
                        <a:rPr kumimoji="0" lang="en-IE" sz="1600" b="0" i="0" u="none" strike="noStrike" kern="1200" cap="none" spc="0" normalizeH="0" baseline="0" dirty="0" err="1">
                          <a:ln>
                            <a:noFill/>
                          </a:ln>
                          <a:solidFill>
                            <a:schemeClr val="tx1"/>
                          </a:solidFill>
                          <a:effectLst/>
                          <a:uLnTx/>
                          <a:uFillTx/>
                          <a:latin typeface="+mj-lt"/>
                          <a:ea typeface="+mn-ea"/>
                          <a:cs typeface="Segoe UI Semilight" panose="020B0402040204020203" pitchFamily="34" charset="0"/>
                        </a:rPr>
                        <a:t>ResultFormat</a:t>
                      </a:r>
                      <a:r>
                        <a:rPr kumimoji="0" lang="en-IE" sz="1600" b="0" i="0" u="none" strike="noStrike" kern="1200" cap="none" spc="0" normalizeH="0" baseline="0" dirty="0">
                          <a:ln>
                            <a:noFill/>
                          </a:ln>
                          <a:solidFill>
                            <a:schemeClr val="tx1"/>
                          </a:solidFill>
                          <a:effectLst/>
                          <a:uLnTx/>
                          <a:uFillTx/>
                          <a:latin typeface="+mj-lt"/>
                          <a:ea typeface="+mn-ea"/>
                          <a:cs typeface="Segoe UI Semilight" panose="020B0402040204020203" pitchFamily="34" charset="0"/>
                        </a:rPr>
                        <a:t> = </a:t>
                      </a:r>
                      <a:r>
                        <a:rPr kumimoji="0" lang="en-IE" sz="1600" b="0" i="0" u="none" strike="noStrike" kern="1200" cap="none" spc="0" normalizeH="0" baseline="0" dirty="0" err="1">
                          <a:ln>
                            <a:noFill/>
                          </a:ln>
                          <a:solidFill>
                            <a:schemeClr val="tx1"/>
                          </a:solidFill>
                          <a:effectLst/>
                          <a:uLnTx/>
                          <a:uFillTx/>
                          <a:latin typeface="+mj-lt"/>
                          <a:ea typeface="+mn-ea"/>
                          <a:cs typeface="Segoe UI Semilight" panose="020B0402040204020203" pitchFamily="34" charset="0"/>
                        </a:rPr>
                        <a:t>FullResourcePayloads</a:t>
                      </a:r>
                      <a:r>
                        <a:rPr kumimoji="0" lang="en-IE" sz="1600" b="0" i="0" u="none" strike="noStrike" kern="1200" cap="none" spc="0" normalizeH="0" baseline="0" dirty="0">
                          <a:ln>
                            <a:noFill/>
                          </a:ln>
                          <a:solidFill>
                            <a:schemeClr val="tx1"/>
                          </a:solidFill>
                          <a:effectLst/>
                          <a:uLnTx/>
                          <a:uFillTx/>
                          <a:latin typeface="+mj-lt"/>
                          <a:ea typeface="+mn-ea"/>
                          <a:cs typeface="Segoe UI Semilight" panose="020B0402040204020203" pitchFamily="34" charset="0"/>
                        </a:rPr>
                        <a:t> </a:t>
                      </a:r>
                    </a:p>
                    <a:p>
                      <a:endParaRPr kumimoji="0" lang="en-IE" sz="1600" b="0" i="0" u="none" strike="noStrike" kern="1200" cap="none" spc="0" normalizeH="0" baseline="0" dirty="0">
                        <a:ln>
                          <a:noFill/>
                        </a:ln>
                        <a:solidFill>
                          <a:schemeClr val="tx1"/>
                        </a:solidFill>
                        <a:effectLst/>
                        <a:uLnTx/>
                        <a:uFillTx/>
                        <a:latin typeface="+mn-lt"/>
                        <a:ea typeface="+mn-ea"/>
                        <a:cs typeface="Segoe UI Semilight" panose="020B0402040204020203" pitchFamily="34" charset="0"/>
                      </a:endParaRPr>
                    </a:p>
                  </a:txBody>
                  <a:tcPr>
                    <a:solidFill>
                      <a:schemeClr val="bg1">
                        <a:lumMod val="95000"/>
                      </a:schemeClr>
                    </a:solidFill>
                  </a:tcPr>
                </a:tc>
                <a:extLst>
                  <a:ext uri="{0D108BD9-81ED-4DB2-BD59-A6C34878D82A}">
                    <a16:rowId xmlns:a16="http://schemas.microsoft.com/office/drawing/2014/main" val="10004"/>
                  </a:ext>
                </a:extLst>
              </a:tr>
              <a:tr h="720000">
                <a:tc>
                  <a:txBody>
                    <a:bodyPr/>
                    <a:lstStyle/>
                    <a:p>
                      <a:r>
                        <a:rPr lang="en-IE" sz="1600" b="1" dirty="0">
                          <a:solidFill>
                            <a:schemeClr val="tx1"/>
                          </a:solidFill>
                          <a:latin typeface="+mn-lt"/>
                          <a:cs typeface="Segoe UI Semilight" panose="020B0402040204020203" pitchFamily="34" charset="0"/>
                        </a:rPr>
                        <a:t>Modify</a:t>
                      </a:r>
                    </a:p>
                  </a:txBody>
                  <a:tcPr>
                    <a:solidFill>
                      <a:schemeClr val="bg1">
                        <a:lumMod val="95000"/>
                      </a:schemeClr>
                    </a:solidFill>
                  </a:tcPr>
                </a:tc>
                <a:tc>
                  <a:txBody>
                    <a:bodyPr/>
                    <a:lstStyle/>
                    <a:p>
                      <a:r>
                        <a:rPr kumimoji="0" lang="en-IE" sz="1600" b="0" i="0" u="none" strike="noStrike" kern="1200" cap="none" spc="0" normalizeH="0" baseline="0" dirty="0">
                          <a:ln>
                            <a:noFill/>
                          </a:ln>
                          <a:solidFill>
                            <a:schemeClr val="tx1"/>
                          </a:solidFill>
                          <a:effectLst/>
                          <a:uLnTx/>
                          <a:uFillTx/>
                          <a:latin typeface="+mn-lt"/>
                          <a:ea typeface="+mn-ea"/>
                          <a:cs typeface="Segoe UI Semilight" panose="020B0402040204020203" pitchFamily="34" charset="0"/>
                        </a:rPr>
                        <a:t>Redeploy existing resource, with changes</a:t>
                      </a:r>
                    </a:p>
                    <a:p>
                      <a:r>
                        <a:rPr kumimoji="0" lang="en-IE" sz="1600" b="0" i="0" u="none" strike="noStrike" kern="1200" cap="none" spc="0" normalizeH="0" baseline="0" dirty="0">
                          <a:ln>
                            <a:noFill/>
                          </a:ln>
                          <a:solidFill>
                            <a:schemeClr val="tx1"/>
                          </a:solidFill>
                          <a:effectLst/>
                          <a:uLnTx/>
                          <a:uFillTx/>
                          <a:latin typeface="+mn-lt"/>
                          <a:ea typeface="+mn-ea"/>
                          <a:cs typeface="Segoe UI Semilight" panose="020B0402040204020203" pitchFamily="34" charset="0"/>
                        </a:rPr>
                        <a:t>Requires </a:t>
                      </a:r>
                      <a:r>
                        <a:rPr kumimoji="0" lang="en-IE" sz="1600" b="0" i="0" u="none" strike="noStrike" kern="1200" cap="none" spc="0" normalizeH="0" baseline="0" dirty="0" err="1">
                          <a:ln>
                            <a:noFill/>
                          </a:ln>
                          <a:solidFill>
                            <a:schemeClr val="tx1"/>
                          </a:solidFill>
                          <a:effectLst/>
                          <a:uLnTx/>
                          <a:uFillTx/>
                          <a:latin typeface="+mj-lt"/>
                          <a:ea typeface="+mn-ea"/>
                          <a:cs typeface="Segoe UI Semilight" panose="020B0402040204020203" pitchFamily="34" charset="0"/>
                        </a:rPr>
                        <a:t>ResultFormat</a:t>
                      </a:r>
                      <a:r>
                        <a:rPr kumimoji="0" lang="en-IE" sz="1600" b="0" i="0" u="none" strike="noStrike" kern="1200" cap="none" spc="0" normalizeH="0" baseline="0" dirty="0">
                          <a:ln>
                            <a:noFill/>
                          </a:ln>
                          <a:solidFill>
                            <a:schemeClr val="tx1"/>
                          </a:solidFill>
                          <a:effectLst/>
                          <a:uLnTx/>
                          <a:uFillTx/>
                          <a:latin typeface="+mj-lt"/>
                          <a:ea typeface="+mn-ea"/>
                          <a:cs typeface="Segoe UI Semilight" panose="020B0402040204020203" pitchFamily="34" charset="0"/>
                        </a:rPr>
                        <a:t> = </a:t>
                      </a:r>
                      <a:r>
                        <a:rPr kumimoji="0" lang="en-IE" sz="1600" b="0" i="0" u="none" strike="noStrike" kern="1200" cap="none" spc="0" normalizeH="0" baseline="0" dirty="0" err="1">
                          <a:ln>
                            <a:noFill/>
                          </a:ln>
                          <a:solidFill>
                            <a:schemeClr val="tx1"/>
                          </a:solidFill>
                          <a:effectLst/>
                          <a:uLnTx/>
                          <a:uFillTx/>
                          <a:latin typeface="+mj-lt"/>
                          <a:ea typeface="+mn-ea"/>
                          <a:cs typeface="Segoe UI Semilight" panose="020B0402040204020203" pitchFamily="34" charset="0"/>
                        </a:rPr>
                        <a:t>FullResourcePayloads</a:t>
                      </a:r>
                      <a:r>
                        <a:rPr kumimoji="0" lang="en-IE" sz="1600" b="0" i="0" u="none" strike="noStrike" kern="1200" cap="none" spc="0" normalizeH="0" baseline="0" dirty="0">
                          <a:ln>
                            <a:noFill/>
                          </a:ln>
                          <a:solidFill>
                            <a:schemeClr val="tx1"/>
                          </a:solidFill>
                          <a:effectLst/>
                          <a:uLnTx/>
                          <a:uFillTx/>
                          <a:latin typeface="+mn-lt"/>
                          <a:ea typeface="+mn-ea"/>
                          <a:cs typeface="Segoe UI Semilight" panose="020B0402040204020203" pitchFamily="34" charset="0"/>
                        </a:rPr>
                        <a:t> </a:t>
                      </a:r>
                    </a:p>
                    <a:p>
                      <a:endParaRPr kumimoji="0" lang="en-IE" sz="1600" b="0" i="0" u="none" strike="noStrike" kern="1200" cap="none" spc="0" normalizeH="0" baseline="0" dirty="0">
                        <a:ln>
                          <a:noFill/>
                        </a:ln>
                        <a:solidFill>
                          <a:schemeClr val="tx1"/>
                        </a:solidFill>
                        <a:effectLst/>
                        <a:uLnTx/>
                        <a:uFillTx/>
                        <a:latin typeface="+mn-lt"/>
                        <a:ea typeface="+mn-ea"/>
                        <a:cs typeface="Segoe UI Semilight" panose="020B0402040204020203" pitchFamily="34" charset="0"/>
                      </a:endParaRPr>
                    </a:p>
                  </a:txBody>
                  <a:tcPr>
                    <a:solidFill>
                      <a:schemeClr val="bg1">
                        <a:lumMod val="95000"/>
                      </a:schemeClr>
                    </a:solidFill>
                  </a:tcPr>
                </a:tc>
                <a:extLst>
                  <a:ext uri="{0D108BD9-81ED-4DB2-BD59-A6C34878D82A}">
                    <a16:rowId xmlns:a16="http://schemas.microsoft.com/office/drawing/2014/main" val="3223787899"/>
                  </a:ext>
                </a:extLst>
              </a:tr>
              <a:tr h="720000">
                <a:tc>
                  <a:txBody>
                    <a:bodyPr/>
                    <a:lstStyle/>
                    <a:p>
                      <a:r>
                        <a:rPr lang="en-IE" sz="1600" b="1" dirty="0">
                          <a:solidFill>
                            <a:schemeClr val="tx1"/>
                          </a:solidFill>
                          <a:latin typeface="+mn-lt"/>
                          <a:cs typeface="Segoe UI Semilight" panose="020B0402040204020203" pitchFamily="34" charset="0"/>
                        </a:rPr>
                        <a:t>Deploy</a:t>
                      </a:r>
                    </a:p>
                  </a:txBody>
                  <a:tcPr>
                    <a:solidFill>
                      <a:schemeClr val="bg1">
                        <a:lumMod val="95000"/>
                      </a:schemeClr>
                    </a:solidFill>
                  </a:tcPr>
                </a:tc>
                <a:tc>
                  <a:txBody>
                    <a:bodyPr/>
                    <a:lstStyle/>
                    <a:p>
                      <a:r>
                        <a:rPr kumimoji="0" lang="en-IE" sz="1600" b="0" i="0" u="none" strike="noStrike" kern="1200" cap="none" spc="0" normalizeH="0" baseline="0" dirty="0">
                          <a:ln>
                            <a:noFill/>
                          </a:ln>
                          <a:solidFill>
                            <a:schemeClr val="tx1"/>
                          </a:solidFill>
                          <a:effectLst/>
                          <a:uLnTx/>
                          <a:uFillTx/>
                          <a:latin typeface="+mn-lt"/>
                          <a:ea typeface="+mn-ea"/>
                          <a:cs typeface="Segoe UI Semilight" panose="020B0402040204020203" pitchFamily="34" charset="0"/>
                        </a:rPr>
                        <a:t>Redeploy existing resource (with or without changes)</a:t>
                      </a:r>
                    </a:p>
                    <a:p>
                      <a:r>
                        <a:rPr kumimoji="0" lang="en-IE" sz="1600" b="0" i="0" u="none" strike="noStrike" kern="1200" cap="none" spc="0" normalizeH="0" baseline="0" dirty="0">
                          <a:ln>
                            <a:noFill/>
                          </a:ln>
                          <a:solidFill>
                            <a:schemeClr val="tx1"/>
                          </a:solidFill>
                          <a:effectLst/>
                          <a:uLnTx/>
                          <a:uFillTx/>
                          <a:latin typeface="+mn-lt"/>
                          <a:ea typeface="+mn-ea"/>
                          <a:cs typeface="Segoe UI Semilight" panose="020B0402040204020203" pitchFamily="34" charset="0"/>
                        </a:rPr>
                        <a:t>Requires </a:t>
                      </a:r>
                      <a:r>
                        <a:rPr kumimoji="0" lang="en-IE" sz="1600" b="0" i="0" u="none" strike="noStrike" kern="1200" cap="none" spc="0" normalizeH="0" baseline="0" dirty="0" err="1">
                          <a:ln>
                            <a:noFill/>
                          </a:ln>
                          <a:solidFill>
                            <a:schemeClr val="tx1"/>
                          </a:solidFill>
                          <a:effectLst/>
                          <a:uLnTx/>
                          <a:uFillTx/>
                          <a:latin typeface="+mj-lt"/>
                          <a:ea typeface="+mn-ea"/>
                          <a:cs typeface="Segoe UI Semilight" panose="020B0402040204020203" pitchFamily="34" charset="0"/>
                        </a:rPr>
                        <a:t>ResultFormat</a:t>
                      </a:r>
                      <a:r>
                        <a:rPr kumimoji="0" lang="en-IE" sz="1600" b="0" i="0" u="none" strike="noStrike" kern="1200" cap="none" spc="0" normalizeH="0" baseline="0" dirty="0">
                          <a:ln>
                            <a:noFill/>
                          </a:ln>
                          <a:solidFill>
                            <a:schemeClr val="tx1"/>
                          </a:solidFill>
                          <a:effectLst/>
                          <a:uLnTx/>
                          <a:uFillTx/>
                          <a:latin typeface="+mj-lt"/>
                          <a:ea typeface="+mn-ea"/>
                          <a:cs typeface="Segoe UI Semilight" panose="020B0402040204020203" pitchFamily="34" charset="0"/>
                        </a:rPr>
                        <a:t> = </a:t>
                      </a:r>
                      <a:r>
                        <a:rPr kumimoji="0" lang="en-IE" sz="1600" b="0" i="0" u="none" strike="noStrike" kern="1200" cap="none" spc="0" normalizeH="0" baseline="0" dirty="0" err="1">
                          <a:ln>
                            <a:noFill/>
                          </a:ln>
                          <a:solidFill>
                            <a:schemeClr val="tx1"/>
                          </a:solidFill>
                          <a:effectLst/>
                          <a:uLnTx/>
                          <a:uFillTx/>
                          <a:latin typeface="+mj-lt"/>
                          <a:ea typeface="+mn-ea"/>
                          <a:cs typeface="Segoe UI Semilight" panose="020B0402040204020203" pitchFamily="34" charset="0"/>
                        </a:rPr>
                        <a:t>ResourceIdOnly</a:t>
                      </a:r>
                      <a:endParaRPr kumimoji="0" lang="en-IE" sz="1600" b="0" i="0" u="none" strike="noStrike" kern="1200" cap="none" spc="0" normalizeH="0" baseline="0" dirty="0">
                        <a:ln>
                          <a:noFill/>
                        </a:ln>
                        <a:solidFill>
                          <a:schemeClr val="tx1"/>
                        </a:solidFill>
                        <a:effectLst/>
                        <a:uLnTx/>
                        <a:uFillTx/>
                        <a:latin typeface="+mj-lt"/>
                        <a:ea typeface="+mn-ea"/>
                        <a:cs typeface="Segoe UI Semilight" panose="020B0402040204020203" pitchFamily="34" charset="0"/>
                      </a:endParaRPr>
                    </a:p>
                  </a:txBody>
                  <a:tcPr>
                    <a:solidFill>
                      <a:schemeClr val="bg1">
                        <a:lumMod val="95000"/>
                      </a:schemeClr>
                    </a:solidFill>
                  </a:tcPr>
                </a:tc>
                <a:extLst>
                  <a:ext uri="{0D108BD9-81ED-4DB2-BD59-A6C34878D82A}">
                    <a16:rowId xmlns:a16="http://schemas.microsoft.com/office/drawing/2014/main" val="1115417335"/>
                  </a:ext>
                </a:extLst>
              </a:tr>
            </a:tbl>
          </a:graphicData>
        </a:graphic>
      </p:graphicFrame>
    </p:spTree>
    <p:extLst>
      <p:ext uri="{BB962C8B-B14F-4D97-AF65-F5344CB8AC3E}">
        <p14:creationId xmlns:p14="http://schemas.microsoft.com/office/powerpoint/2010/main" val="380750934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674F7-4446-4FA1-B99C-1D79EC4AF5D3}"/>
              </a:ext>
            </a:extLst>
          </p:cNvPr>
          <p:cNvSpPr>
            <a:spLocks noGrp="1"/>
          </p:cNvSpPr>
          <p:nvPr>
            <p:ph type="title"/>
          </p:nvPr>
        </p:nvSpPr>
        <p:spPr/>
        <p:txBody>
          <a:bodyPr/>
          <a:lstStyle/>
          <a:p>
            <a:r>
              <a:rPr lang="en-IE" dirty="0"/>
              <a:t>What If</a:t>
            </a:r>
          </a:p>
        </p:txBody>
      </p:sp>
      <p:sp>
        <p:nvSpPr>
          <p:cNvPr id="4" name="Text Placeholder 3">
            <a:extLst>
              <a:ext uri="{FF2B5EF4-FFF2-40B4-BE49-F238E27FC236}">
                <a16:creationId xmlns:a16="http://schemas.microsoft.com/office/drawing/2014/main" id="{85FA7445-B314-46CE-B33B-9C9F94FFF8CB}"/>
              </a:ext>
            </a:extLst>
          </p:cNvPr>
          <p:cNvSpPr>
            <a:spLocks noGrp="1"/>
          </p:cNvSpPr>
          <p:nvPr>
            <p:ph type="body" sz="quarter" idx="10"/>
          </p:nvPr>
        </p:nvSpPr>
        <p:spPr/>
        <p:txBody>
          <a:bodyPr/>
          <a:lstStyle/>
          <a:p>
            <a:r>
              <a:rPr lang="en-IE" dirty="0"/>
              <a:t>Demo</a:t>
            </a:r>
          </a:p>
        </p:txBody>
      </p:sp>
    </p:spTree>
    <p:extLst>
      <p:ext uri="{BB962C8B-B14F-4D97-AF65-F5344CB8AC3E}">
        <p14:creationId xmlns:p14="http://schemas.microsoft.com/office/powerpoint/2010/main" val="4182366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2873414"/>
            <a:ext cx="4159950" cy="1107996"/>
          </a:xfrm>
        </p:spPr>
        <p:txBody>
          <a:bodyPr/>
          <a:lstStyle/>
          <a:p>
            <a:r>
              <a:rPr lang="en-US" dirty="0"/>
              <a:t>User-Defined Functions</a:t>
            </a:r>
          </a:p>
        </p:txBody>
      </p:sp>
    </p:spTree>
    <p:extLst>
      <p:ext uri="{BB962C8B-B14F-4D97-AF65-F5344CB8AC3E}">
        <p14:creationId xmlns:p14="http://schemas.microsoft.com/office/powerpoint/2010/main" val="1738500227"/>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D9A26-7A29-463F-9309-6DE5CB8D8F49}"/>
              </a:ext>
            </a:extLst>
          </p:cNvPr>
          <p:cNvSpPr>
            <a:spLocks noGrp="1"/>
          </p:cNvSpPr>
          <p:nvPr>
            <p:ph type="title"/>
          </p:nvPr>
        </p:nvSpPr>
        <p:spPr/>
        <p:txBody>
          <a:bodyPr/>
          <a:lstStyle/>
          <a:p>
            <a:r>
              <a:rPr lang="en-IE" dirty="0"/>
              <a:t>User-Defined Functions</a:t>
            </a:r>
          </a:p>
        </p:txBody>
      </p:sp>
      <p:sp>
        <p:nvSpPr>
          <p:cNvPr id="3" name="Content Placeholder 2">
            <a:extLst>
              <a:ext uri="{FF2B5EF4-FFF2-40B4-BE49-F238E27FC236}">
                <a16:creationId xmlns:a16="http://schemas.microsoft.com/office/drawing/2014/main" id="{A9DF0CB3-24B6-4721-9350-58444C656702}"/>
              </a:ext>
            </a:extLst>
          </p:cNvPr>
          <p:cNvSpPr>
            <a:spLocks noGrp="1"/>
          </p:cNvSpPr>
          <p:nvPr>
            <p:ph sz="quarter" idx="10"/>
          </p:nvPr>
        </p:nvSpPr>
        <p:spPr>
          <a:xfrm>
            <a:off x="584200" y="1435100"/>
            <a:ext cx="11018838" cy="2573012"/>
          </a:xfrm>
        </p:spPr>
        <p:txBody>
          <a:bodyPr/>
          <a:lstStyle/>
          <a:p>
            <a:pPr marL="457200" indent="-457200">
              <a:buFont typeface="Arial" panose="020B0604020202020204" pitchFamily="34" charset="0"/>
              <a:buChar char="•"/>
            </a:pPr>
            <a:r>
              <a:rPr lang="en-IE" dirty="0"/>
              <a:t>Simplify templates by creating re-usable expressions</a:t>
            </a:r>
          </a:p>
          <a:p>
            <a:pPr marL="457200" indent="-457200">
              <a:buFont typeface="Arial" panose="020B0604020202020204" pitchFamily="34" charset="0"/>
              <a:buChar char="•"/>
            </a:pPr>
            <a:r>
              <a:rPr lang="en-IE" dirty="0"/>
              <a:t>Example scenarios:</a:t>
            </a:r>
          </a:p>
          <a:p>
            <a:pPr marL="914400" lvl="1" indent="-457200">
              <a:buFont typeface="Arial" panose="020B0604020202020204" pitchFamily="34" charset="0"/>
              <a:buChar char="•"/>
            </a:pPr>
            <a:r>
              <a:rPr lang="en-IE" dirty="0"/>
              <a:t>Append random suffix to name prefix</a:t>
            </a:r>
          </a:p>
          <a:p>
            <a:pPr marL="914400" lvl="1" indent="-457200">
              <a:buFont typeface="Arial" panose="020B0604020202020204" pitchFamily="34" charset="0"/>
              <a:buChar char="•"/>
            </a:pPr>
            <a:r>
              <a:rPr lang="en-IE" dirty="0"/>
              <a:t>Extract resource name from resource ID</a:t>
            </a:r>
          </a:p>
          <a:p>
            <a:pPr marL="914400" lvl="1" indent="-457200">
              <a:buFont typeface="Arial" panose="020B0604020202020204" pitchFamily="34" charset="0"/>
              <a:buChar char="•"/>
            </a:pPr>
            <a:r>
              <a:rPr lang="en-IE" dirty="0"/>
              <a:t>Construct name matching naming convention</a:t>
            </a:r>
          </a:p>
          <a:p>
            <a:endParaRPr lang="en-IE" dirty="0"/>
          </a:p>
        </p:txBody>
      </p:sp>
    </p:spTree>
    <p:extLst>
      <p:ext uri="{BB962C8B-B14F-4D97-AF65-F5344CB8AC3E}">
        <p14:creationId xmlns:p14="http://schemas.microsoft.com/office/powerpoint/2010/main" val="167789906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2909514"/>
          </a:xfrm>
        </p:spPr>
        <p:txBody>
          <a:bodyPr/>
          <a:lstStyle/>
          <a:p>
            <a:r>
              <a:rPr lang="en-US" dirty="0"/>
              <a:t>Scoped Deployments</a:t>
            </a:r>
          </a:p>
          <a:p>
            <a:r>
              <a:rPr lang="en-US" dirty="0"/>
              <a:t>What If</a:t>
            </a:r>
          </a:p>
          <a:p>
            <a:r>
              <a:rPr lang="en-US" dirty="0"/>
              <a:t>User-Defined Functions</a:t>
            </a:r>
          </a:p>
          <a:p>
            <a:r>
              <a:rPr lang="en-US" dirty="0"/>
              <a:t>Deployment Scripts</a:t>
            </a:r>
          </a:p>
          <a:p>
            <a:endParaRPr lang="en-US" dirty="0"/>
          </a:p>
        </p:txBody>
      </p:sp>
    </p:spTree>
    <p:extLst>
      <p:ext uri="{BB962C8B-B14F-4D97-AF65-F5344CB8AC3E}">
        <p14:creationId xmlns:p14="http://schemas.microsoft.com/office/powerpoint/2010/main" val="417856549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090C96-10CE-491B-8F01-8B16276C0287}"/>
              </a:ext>
            </a:extLst>
          </p:cNvPr>
          <p:cNvSpPr>
            <a:spLocks noGrp="1"/>
          </p:cNvSpPr>
          <p:nvPr>
            <p:ph type="title"/>
          </p:nvPr>
        </p:nvSpPr>
        <p:spPr/>
        <p:txBody>
          <a:bodyPr/>
          <a:lstStyle/>
          <a:p>
            <a:r>
              <a:rPr lang="en-IE" dirty="0"/>
              <a:t>Define Function</a:t>
            </a:r>
          </a:p>
        </p:txBody>
      </p:sp>
      <p:sp>
        <p:nvSpPr>
          <p:cNvPr id="5" name="Content Placeholder 4">
            <a:extLst>
              <a:ext uri="{FF2B5EF4-FFF2-40B4-BE49-F238E27FC236}">
                <a16:creationId xmlns:a16="http://schemas.microsoft.com/office/drawing/2014/main" id="{9F343A23-DB90-4295-92CF-27730BCE85B9}"/>
              </a:ext>
            </a:extLst>
          </p:cNvPr>
          <p:cNvSpPr>
            <a:spLocks noGrp="1"/>
          </p:cNvSpPr>
          <p:nvPr>
            <p:ph type="body" sz="quarter" idx="10"/>
          </p:nvPr>
        </p:nvSpPr>
        <p:spPr/>
        <p:txBody>
          <a:bodyPr>
            <a:normAutofit fontScale="55000" lnSpcReduction="20000"/>
          </a:bodyPr>
          <a:lstStyle/>
          <a:p>
            <a:r>
              <a:rPr lang="en-IE" dirty="0">
                <a:solidFill>
                  <a:schemeClr val="accent4">
                    <a:lumMod val="75000"/>
                  </a:schemeClr>
                </a:solidFill>
              </a:rPr>
              <a:t>"functions"</a:t>
            </a:r>
            <a:r>
              <a:rPr lang="en-IE" dirty="0"/>
              <a:t>: [</a:t>
            </a:r>
          </a:p>
          <a:p>
            <a:r>
              <a:rPr lang="en-IE" dirty="0"/>
              <a:t>  {</a:t>
            </a:r>
          </a:p>
          <a:p>
            <a:r>
              <a:rPr lang="en-IE" dirty="0"/>
              <a:t>    </a:t>
            </a:r>
            <a:r>
              <a:rPr lang="en-IE" dirty="0">
                <a:solidFill>
                  <a:schemeClr val="accent4">
                    <a:lumMod val="75000"/>
                  </a:schemeClr>
                </a:solidFill>
              </a:rPr>
              <a:t>"namespace"</a:t>
            </a:r>
            <a:r>
              <a:rPr lang="en-IE" dirty="0"/>
              <a:t>: </a:t>
            </a:r>
            <a:r>
              <a:rPr lang="en-IE" dirty="0">
                <a:solidFill>
                  <a:srgbClr val="C00000"/>
                </a:solidFill>
              </a:rPr>
              <a:t>"</a:t>
            </a:r>
            <a:r>
              <a:rPr lang="en-IE" dirty="0" err="1">
                <a:solidFill>
                  <a:srgbClr val="C00000"/>
                </a:solidFill>
              </a:rPr>
              <a:t>contoso</a:t>
            </a:r>
            <a:r>
              <a:rPr lang="en-IE" dirty="0">
                <a:solidFill>
                  <a:srgbClr val="C00000"/>
                </a:solidFill>
              </a:rPr>
              <a:t>"</a:t>
            </a:r>
            <a:r>
              <a:rPr lang="en-IE" dirty="0"/>
              <a:t>,</a:t>
            </a:r>
          </a:p>
          <a:p>
            <a:r>
              <a:rPr lang="en-IE" dirty="0"/>
              <a:t>    </a:t>
            </a:r>
            <a:r>
              <a:rPr lang="en-IE" dirty="0">
                <a:solidFill>
                  <a:schemeClr val="accent4">
                    <a:lumMod val="75000"/>
                  </a:schemeClr>
                </a:solidFill>
              </a:rPr>
              <a:t>"members"</a:t>
            </a:r>
            <a:r>
              <a:rPr lang="en-IE" dirty="0"/>
              <a:t>: {</a:t>
            </a:r>
          </a:p>
          <a:p>
            <a:r>
              <a:rPr lang="en-IE" dirty="0"/>
              <a:t>      </a:t>
            </a:r>
            <a:r>
              <a:rPr lang="en-IE" dirty="0">
                <a:solidFill>
                  <a:schemeClr val="accent4">
                    <a:lumMod val="75000"/>
                  </a:schemeClr>
                </a:solidFill>
              </a:rPr>
              <a:t>"</a:t>
            </a:r>
            <a:r>
              <a:rPr lang="en-IE" dirty="0" err="1">
                <a:solidFill>
                  <a:schemeClr val="accent4">
                    <a:lumMod val="75000"/>
                  </a:schemeClr>
                </a:solidFill>
              </a:rPr>
              <a:t>uniqueName</a:t>
            </a:r>
            <a:r>
              <a:rPr lang="en-IE" dirty="0">
                <a:solidFill>
                  <a:schemeClr val="accent4">
                    <a:lumMod val="75000"/>
                  </a:schemeClr>
                </a:solidFill>
              </a:rPr>
              <a:t>"</a:t>
            </a:r>
            <a:r>
              <a:rPr lang="en-IE" dirty="0"/>
              <a:t>: {</a:t>
            </a:r>
          </a:p>
          <a:p>
            <a:r>
              <a:rPr lang="en-IE" dirty="0"/>
              <a:t>        </a:t>
            </a:r>
            <a:r>
              <a:rPr lang="en-IE" dirty="0">
                <a:solidFill>
                  <a:schemeClr val="accent4">
                    <a:lumMod val="75000"/>
                  </a:schemeClr>
                </a:solidFill>
              </a:rPr>
              <a:t>"parameters"</a:t>
            </a:r>
            <a:r>
              <a:rPr lang="en-IE" dirty="0"/>
              <a:t>: [</a:t>
            </a:r>
          </a:p>
          <a:p>
            <a:r>
              <a:rPr lang="en-IE" dirty="0"/>
              <a:t>          {</a:t>
            </a:r>
          </a:p>
          <a:p>
            <a:r>
              <a:rPr lang="en-IE" dirty="0"/>
              <a:t>            </a:t>
            </a:r>
            <a:r>
              <a:rPr lang="en-IE" dirty="0">
                <a:solidFill>
                  <a:schemeClr val="accent4">
                    <a:lumMod val="75000"/>
                  </a:schemeClr>
                </a:solidFill>
              </a:rPr>
              <a:t>"name"</a:t>
            </a:r>
            <a:r>
              <a:rPr lang="en-IE" dirty="0"/>
              <a:t>: </a:t>
            </a:r>
            <a:r>
              <a:rPr lang="en-IE" dirty="0">
                <a:solidFill>
                  <a:srgbClr val="C00000"/>
                </a:solidFill>
              </a:rPr>
              <a:t>"</a:t>
            </a:r>
            <a:r>
              <a:rPr lang="en-IE" dirty="0" err="1">
                <a:solidFill>
                  <a:srgbClr val="C00000"/>
                </a:solidFill>
              </a:rPr>
              <a:t>namePrefix</a:t>
            </a:r>
            <a:r>
              <a:rPr lang="en-IE" dirty="0">
                <a:solidFill>
                  <a:srgbClr val="C00000"/>
                </a:solidFill>
              </a:rPr>
              <a:t>"</a:t>
            </a:r>
            <a:r>
              <a:rPr lang="en-IE" dirty="0"/>
              <a:t>,</a:t>
            </a:r>
          </a:p>
          <a:p>
            <a:r>
              <a:rPr lang="en-IE" dirty="0"/>
              <a:t>            </a:t>
            </a:r>
            <a:r>
              <a:rPr lang="en-IE" dirty="0">
                <a:solidFill>
                  <a:schemeClr val="accent4">
                    <a:lumMod val="75000"/>
                  </a:schemeClr>
                </a:solidFill>
              </a:rPr>
              <a:t>"type"</a:t>
            </a:r>
            <a:r>
              <a:rPr lang="en-IE" dirty="0"/>
              <a:t>: </a:t>
            </a:r>
            <a:r>
              <a:rPr lang="en-IE" dirty="0">
                <a:solidFill>
                  <a:srgbClr val="C00000"/>
                </a:solidFill>
              </a:rPr>
              <a:t>"string"</a:t>
            </a:r>
          </a:p>
          <a:p>
            <a:r>
              <a:rPr lang="en-IE" dirty="0"/>
              <a:t>          }</a:t>
            </a:r>
          </a:p>
          <a:p>
            <a:r>
              <a:rPr lang="en-IE" dirty="0"/>
              <a:t>        ],</a:t>
            </a:r>
          </a:p>
          <a:p>
            <a:r>
              <a:rPr lang="en-IE" dirty="0"/>
              <a:t>        </a:t>
            </a:r>
            <a:r>
              <a:rPr lang="en-IE" dirty="0">
                <a:solidFill>
                  <a:schemeClr val="accent4">
                    <a:lumMod val="75000"/>
                  </a:schemeClr>
                </a:solidFill>
              </a:rPr>
              <a:t>"output"</a:t>
            </a:r>
            <a:r>
              <a:rPr lang="en-IE" dirty="0"/>
              <a:t>: {</a:t>
            </a:r>
          </a:p>
          <a:p>
            <a:r>
              <a:rPr lang="en-IE" dirty="0"/>
              <a:t>          </a:t>
            </a:r>
            <a:r>
              <a:rPr lang="en-IE" dirty="0">
                <a:solidFill>
                  <a:schemeClr val="accent4">
                    <a:lumMod val="75000"/>
                  </a:schemeClr>
                </a:solidFill>
              </a:rPr>
              <a:t>"type"</a:t>
            </a:r>
            <a:r>
              <a:rPr lang="en-IE" dirty="0"/>
              <a:t>: </a:t>
            </a:r>
            <a:r>
              <a:rPr lang="en-IE" dirty="0">
                <a:solidFill>
                  <a:srgbClr val="C00000"/>
                </a:solidFill>
              </a:rPr>
              <a:t>"string"</a:t>
            </a:r>
            <a:r>
              <a:rPr lang="en-IE" dirty="0"/>
              <a:t>,</a:t>
            </a:r>
          </a:p>
          <a:p>
            <a:r>
              <a:rPr lang="en-IE" dirty="0"/>
              <a:t>          </a:t>
            </a:r>
            <a:r>
              <a:rPr lang="en-IE" dirty="0">
                <a:solidFill>
                  <a:schemeClr val="accent4">
                    <a:lumMod val="75000"/>
                  </a:schemeClr>
                </a:solidFill>
              </a:rPr>
              <a:t>"value"</a:t>
            </a:r>
            <a:r>
              <a:rPr lang="en-IE" dirty="0"/>
              <a:t>: </a:t>
            </a:r>
            <a:r>
              <a:rPr lang="en-IE" dirty="0">
                <a:solidFill>
                  <a:srgbClr val="C00000"/>
                </a:solidFill>
              </a:rPr>
              <a:t>"[</a:t>
            </a:r>
            <a:r>
              <a:rPr lang="en-IE" dirty="0" err="1">
                <a:solidFill>
                  <a:srgbClr val="C00000"/>
                </a:solidFill>
              </a:rPr>
              <a:t>concat</a:t>
            </a:r>
            <a:r>
              <a:rPr lang="en-IE" dirty="0">
                <a:solidFill>
                  <a:srgbClr val="C00000"/>
                </a:solidFill>
              </a:rPr>
              <a:t>(</a:t>
            </a:r>
            <a:r>
              <a:rPr lang="en-IE" dirty="0" err="1">
                <a:solidFill>
                  <a:srgbClr val="C00000"/>
                </a:solidFill>
              </a:rPr>
              <a:t>toLower</a:t>
            </a:r>
            <a:r>
              <a:rPr lang="en-IE" dirty="0">
                <a:solidFill>
                  <a:srgbClr val="C00000"/>
                </a:solidFill>
              </a:rPr>
              <a:t>(parameters('</a:t>
            </a:r>
            <a:r>
              <a:rPr lang="en-IE" dirty="0" err="1">
                <a:solidFill>
                  <a:srgbClr val="C00000"/>
                </a:solidFill>
              </a:rPr>
              <a:t>namePrefix</a:t>
            </a:r>
            <a:r>
              <a:rPr lang="en-IE" dirty="0">
                <a:solidFill>
                  <a:srgbClr val="C00000"/>
                </a:solidFill>
              </a:rPr>
              <a:t>')), </a:t>
            </a:r>
            <a:br>
              <a:rPr lang="en-IE" dirty="0">
                <a:solidFill>
                  <a:srgbClr val="C00000"/>
                </a:solidFill>
              </a:rPr>
            </a:br>
            <a:r>
              <a:rPr lang="en-IE" dirty="0">
                <a:solidFill>
                  <a:srgbClr val="C00000"/>
                </a:solidFill>
              </a:rPr>
              <a:t>                      take(</a:t>
            </a:r>
            <a:r>
              <a:rPr lang="en-IE" dirty="0" err="1">
                <a:solidFill>
                  <a:srgbClr val="C00000"/>
                </a:solidFill>
              </a:rPr>
              <a:t>uniqueString</a:t>
            </a:r>
            <a:r>
              <a:rPr lang="en-IE" dirty="0">
                <a:solidFill>
                  <a:srgbClr val="C00000"/>
                </a:solidFill>
              </a:rPr>
              <a:t>(</a:t>
            </a:r>
            <a:r>
              <a:rPr lang="en-IE" dirty="0" err="1">
                <a:solidFill>
                  <a:srgbClr val="C00000"/>
                </a:solidFill>
              </a:rPr>
              <a:t>resourceGroup</a:t>
            </a:r>
            <a:r>
              <a:rPr lang="en-IE" dirty="0">
                <a:solidFill>
                  <a:srgbClr val="C00000"/>
                </a:solidFill>
              </a:rPr>
              <a:t>().id), 5))]"</a:t>
            </a:r>
          </a:p>
          <a:p>
            <a:r>
              <a:rPr lang="en-IE" dirty="0"/>
              <a:t>        }</a:t>
            </a:r>
          </a:p>
          <a:p>
            <a:r>
              <a:rPr lang="en-IE" dirty="0"/>
              <a:t>      }</a:t>
            </a:r>
          </a:p>
          <a:p>
            <a:r>
              <a:rPr lang="en-IE" dirty="0"/>
              <a:t>    }</a:t>
            </a:r>
          </a:p>
          <a:p>
            <a:r>
              <a:rPr lang="en-IE" dirty="0"/>
              <a:t>  }</a:t>
            </a:r>
          </a:p>
          <a:p>
            <a:r>
              <a:rPr lang="en-IE" dirty="0"/>
              <a:t>],</a:t>
            </a:r>
          </a:p>
        </p:txBody>
      </p:sp>
      <p:sp>
        <p:nvSpPr>
          <p:cNvPr id="7" name="TextBox 6">
            <a:extLst>
              <a:ext uri="{FF2B5EF4-FFF2-40B4-BE49-F238E27FC236}">
                <a16:creationId xmlns:a16="http://schemas.microsoft.com/office/drawing/2014/main" id="{F125A216-A8FD-4412-96FA-903E55833F9A}"/>
              </a:ext>
            </a:extLst>
          </p:cNvPr>
          <p:cNvSpPr txBox="1"/>
          <p:nvPr/>
        </p:nvSpPr>
        <p:spPr>
          <a:xfrm>
            <a:off x="5191125" y="4901612"/>
            <a:ext cx="4477251" cy="1938992"/>
          </a:xfrm>
          <a:prstGeom prst="rect">
            <a:avLst/>
          </a:prstGeom>
          <a:noFill/>
        </p:spPr>
        <p:txBody>
          <a:bodyPr wrap="none" lIns="0" tIns="0" rIns="0" bIns="0" rtlCol="0">
            <a:spAutoFit/>
          </a:bodyPr>
          <a:lstStyle/>
          <a:p>
            <a:pPr marL="342900" indent="-342900" algn="l">
              <a:buFont typeface="Arial" panose="020B0604020202020204" pitchFamily="34" charset="0"/>
              <a:buChar char="•"/>
            </a:pPr>
            <a:r>
              <a:rPr lang="en-IE" sz="1800" dirty="0"/>
              <a:t>Output is a single template expression</a:t>
            </a:r>
          </a:p>
          <a:p>
            <a:pPr marL="342900" indent="-342900">
              <a:buFont typeface="Arial" panose="020B0604020202020204" pitchFamily="34" charset="0"/>
              <a:buChar char="•"/>
            </a:pPr>
            <a:r>
              <a:rPr lang="en-US" sz="1800" dirty="0"/>
              <a:t>Supports all standard template functions</a:t>
            </a:r>
            <a:br>
              <a:rPr lang="en-US" sz="1800" dirty="0"/>
            </a:br>
            <a:r>
              <a:rPr lang="en-US" sz="1800" dirty="0"/>
              <a:t>except </a:t>
            </a:r>
            <a:r>
              <a:rPr lang="en-US" sz="1800" dirty="0">
                <a:solidFill>
                  <a:srgbClr val="0F780F"/>
                </a:solidFill>
                <a:latin typeface="+mj-lt"/>
              </a:rPr>
              <a:t>reference</a:t>
            </a:r>
            <a:r>
              <a:rPr lang="en-US" sz="1800" dirty="0"/>
              <a:t> and </a:t>
            </a:r>
            <a:r>
              <a:rPr lang="en-US" sz="1800" dirty="0">
                <a:solidFill>
                  <a:srgbClr val="0F780F"/>
                </a:solidFill>
                <a:latin typeface="+mj-lt"/>
              </a:rPr>
              <a:t>list</a:t>
            </a:r>
            <a:r>
              <a:rPr lang="en-US" sz="1800" dirty="0"/>
              <a:t> functions</a:t>
            </a:r>
          </a:p>
          <a:p>
            <a:pPr marL="342900" indent="-342900">
              <a:buFont typeface="Arial" panose="020B0604020202020204" pitchFamily="34" charset="0"/>
              <a:buChar char="•"/>
            </a:pPr>
            <a:r>
              <a:rPr lang="en-US" sz="1800" dirty="0"/>
              <a:t>Cannot call other user-defined functions</a:t>
            </a:r>
          </a:p>
          <a:p>
            <a:pPr marL="342900" indent="-342900">
              <a:buFont typeface="Arial" panose="020B0604020202020204" pitchFamily="34" charset="0"/>
              <a:buChar char="•"/>
            </a:pPr>
            <a:r>
              <a:rPr lang="en-US" sz="1800" dirty="0"/>
              <a:t>Can only access function parameters</a:t>
            </a:r>
            <a:br>
              <a:rPr lang="en-US" sz="1800" dirty="0"/>
            </a:br>
            <a:r>
              <a:rPr lang="en-US" sz="1800" dirty="0"/>
              <a:t>(not template parameters or variables)</a:t>
            </a:r>
          </a:p>
          <a:p>
            <a:pPr marL="342900" indent="-342900">
              <a:buFont typeface="Arial" panose="020B0604020202020204" pitchFamily="34" charset="0"/>
              <a:buChar char="•"/>
            </a:pPr>
            <a:endParaRPr lang="en-US" sz="1800" dirty="0"/>
          </a:p>
        </p:txBody>
      </p:sp>
      <p:sp>
        <p:nvSpPr>
          <p:cNvPr id="8" name="TextBox 7">
            <a:extLst>
              <a:ext uri="{FF2B5EF4-FFF2-40B4-BE49-F238E27FC236}">
                <a16:creationId xmlns:a16="http://schemas.microsoft.com/office/drawing/2014/main" id="{C14B91B2-504F-41CD-8E76-BEFCFBA5334B}"/>
              </a:ext>
            </a:extLst>
          </p:cNvPr>
          <p:cNvSpPr txBox="1"/>
          <p:nvPr/>
        </p:nvSpPr>
        <p:spPr>
          <a:xfrm>
            <a:off x="5200300" y="1746838"/>
            <a:ext cx="4042966" cy="1384995"/>
          </a:xfrm>
          <a:prstGeom prst="rect">
            <a:avLst/>
          </a:prstGeom>
          <a:noFill/>
        </p:spPr>
        <p:txBody>
          <a:bodyPr wrap="none" lIns="0" tIns="0" rIns="0" bIns="0" rtlCol="0">
            <a:spAutoFit/>
          </a:bodyPr>
          <a:lstStyle/>
          <a:p>
            <a:pPr marL="342900" indent="-342900" algn="l">
              <a:buFont typeface="Arial" panose="020B0604020202020204" pitchFamily="34" charset="0"/>
              <a:buChar char="•"/>
            </a:pPr>
            <a:r>
              <a:rPr lang="en-IE" sz="1800" dirty="0"/>
              <a:t>Namespace separates user functions</a:t>
            </a:r>
            <a:br>
              <a:rPr lang="en-IE" sz="1800" dirty="0"/>
            </a:br>
            <a:r>
              <a:rPr lang="en-IE" sz="1800" dirty="0"/>
              <a:t>from standard functions</a:t>
            </a:r>
          </a:p>
          <a:p>
            <a:pPr marL="342900" indent="-342900" algn="l">
              <a:buFont typeface="Arial" panose="020B0604020202020204" pitchFamily="34" charset="0"/>
              <a:buChar char="•"/>
            </a:pPr>
            <a:endParaRPr lang="en-IE" sz="1800" dirty="0"/>
          </a:p>
          <a:p>
            <a:pPr marL="342900" indent="-342900">
              <a:buFont typeface="Arial" panose="020B0604020202020204" pitchFamily="34" charset="0"/>
              <a:buChar char="•"/>
            </a:pPr>
            <a:r>
              <a:rPr lang="en-US" sz="1800" dirty="0"/>
              <a:t>Declare input parameters</a:t>
            </a:r>
            <a:br>
              <a:rPr lang="en-US" sz="1800" dirty="0"/>
            </a:br>
            <a:r>
              <a:rPr lang="en-US" sz="1800" dirty="0"/>
              <a:t>(does not support default values)</a:t>
            </a:r>
          </a:p>
        </p:txBody>
      </p:sp>
    </p:spTree>
    <p:extLst>
      <p:ext uri="{BB962C8B-B14F-4D97-AF65-F5344CB8AC3E}">
        <p14:creationId xmlns:p14="http://schemas.microsoft.com/office/powerpoint/2010/main" val="2850581915"/>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3B4D8D49-DAAA-421E-9FA9-132780555060}"/>
              </a:ext>
            </a:extLst>
          </p:cNvPr>
          <p:cNvSpPr/>
          <p:nvPr/>
        </p:nvSpPr>
        <p:spPr bwMode="auto">
          <a:xfrm>
            <a:off x="1238250" y="2582927"/>
            <a:ext cx="9925049" cy="322197"/>
          </a:xfrm>
          <a:prstGeom prst="roundRect">
            <a:avLst>
              <a:gd name="adj" fmla="val 0"/>
            </a:avLst>
          </a:prstGeom>
          <a:solidFill>
            <a:srgbClr val="FFFF0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
            <a:extLst>
              <a:ext uri="{FF2B5EF4-FFF2-40B4-BE49-F238E27FC236}">
                <a16:creationId xmlns:a16="http://schemas.microsoft.com/office/drawing/2014/main" id="{56090C96-10CE-491B-8F01-8B16276C0287}"/>
              </a:ext>
            </a:extLst>
          </p:cNvPr>
          <p:cNvSpPr>
            <a:spLocks noGrp="1"/>
          </p:cNvSpPr>
          <p:nvPr>
            <p:ph type="title"/>
          </p:nvPr>
        </p:nvSpPr>
        <p:spPr/>
        <p:txBody>
          <a:bodyPr/>
          <a:lstStyle/>
          <a:p>
            <a:r>
              <a:rPr lang="en-IE" dirty="0"/>
              <a:t>Use Function</a:t>
            </a:r>
          </a:p>
        </p:txBody>
      </p:sp>
      <p:sp>
        <p:nvSpPr>
          <p:cNvPr id="5" name="Content Placeholder 4">
            <a:extLst>
              <a:ext uri="{FF2B5EF4-FFF2-40B4-BE49-F238E27FC236}">
                <a16:creationId xmlns:a16="http://schemas.microsoft.com/office/drawing/2014/main" id="{9F343A23-DB90-4295-92CF-27730BCE85B9}"/>
              </a:ext>
            </a:extLst>
          </p:cNvPr>
          <p:cNvSpPr>
            <a:spLocks noGrp="1"/>
          </p:cNvSpPr>
          <p:nvPr>
            <p:ph type="body" sz="quarter" idx="10"/>
          </p:nvPr>
        </p:nvSpPr>
        <p:spPr/>
        <p:txBody>
          <a:bodyPr>
            <a:normAutofit fontScale="70000" lnSpcReduction="20000"/>
          </a:bodyPr>
          <a:lstStyle/>
          <a:p>
            <a:r>
              <a:rPr lang="en-IE" dirty="0">
                <a:solidFill>
                  <a:schemeClr val="accent4">
                    <a:lumMod val="75000"/>
                  </a:schemeClr>
                </a:solidFill>
              </a:rPr>
              <a:t>"resources"</a:t>
            </a:r>
            <a:r>
              <a:rPr lang="en-IE" dirty="0">
                <a:solidFill>
                  <a:schemeClr val="tx1">
                    <a:lumMod val="95000"/>
                    <a:lumOff val="5000"/>
                  </a:schemeClr>
                </a:solidFill>
              </a:rPr>
              <a:t>: [</a:t>
            </a:r>
          </a:p>
          <a:p>
            <a:r>
              <a:rPr lang="en-IE" dirty="0">
                <a:solidFill>
                  <a:schemeClr val="tx1">
                    <a:lumMod val="95000"/>
                    <a:lumOff val="5000"/>
                  </a:schemeClr>
                </a:solidFill>
              </a:rPr>
              <a:t>   {</a:t>
            </a:r>
          </a:p>
          <a:p>
            <a:r>
              <a:rPr lang="en-IE" dirty="0">
                <a:solidFill>
                  <a:schemeClr val="accent4">
                    <a:lumMod val="75000"/>
                  </a:schemeClr>
                </a:solidFill>
              </a:rPr>
              <a:t>     "type"</a:t>
            </a:r>
            <a:r>
              <a:rPr lang="en-IE" dirty="0">
                <a:solidFill>
                  <a:schemeClr val="tx1">
                    <a:lumMod val="95000"/>
                    <a:lumOff val="5000"/>
                  </a:schemeClr>
                </a:solidFill>
              </a:rPr>
              <a:t>:</a:t>
            </a:r>
            <a:r>
              <a:rPr lang="en-IE" dirty="0">
                <a:solidFill>
                  <a:schemeClr val="accent4">
                    <a:lumMod val="75000"/>
                  </a:schemeClr>
                </a:solidFill>
              </a:rPr>
              <a:t> </a:t>
            </a:r>
            <a:r>
              <a:rPr lang="en-IE" dirty="0">
                <a:solidFill>
                  <a:srgbClr val="C00000"/>
                </a:solidFill>
              </a:rPr>
              <a:t>"</a:t>
            </a:r>
            <a:r>
              <a:rPr lang="en-IE" dirty="0" err="1">
                <a:solidFill>
                  <a:srgbClr val="C00000"/>
                </a:solidFill>
              </a:rPr>
              <a:t>Microsoft.Storage</a:t>
            </a:r>
            <a:r>
              <a:rPr lang="en-IE" dirty="0">
                <a:solidFill>
                  <a:srgbClr val="C00000"/>
                </a:solidFill>
              </a:rPr>
              <a:t>/</a:t>
            </a:r>
            <a:r>
              <a:rPr lang="en-IE" dirty="0" err="1">
                <a:solidFill>
                  <a:srgbClr val="C00000"/>
                </a:solidFill>
              </a:rPr>
              <a:t>storageAccounts</a:t>
            </a:r>
            <a:r>
              <a:rPr lang="en-IE" dirty="0">
                <a:solidFill>
                  <a:srgbClr val="C00000"/>
                </a:solidFill>
              </a:rPr>
              <a:t>"</a:t>
            </a:r>
            <a:r>
              <a:rPr lang="en-IE" dirty="0">
                <a:solidFill>
                  <a:schemeClr val="tx1">
                    <a:lumMod val="95000"/>
                    <a:lumOff val="5000"/>
                  </a:schemeClr>
                </a:solidFill>
              </a:rPr>
              <a:t>,</a:t>
            </a:r>
          </a:p>
          <a:p>
            <a:r>
              <a:rPr lang="en-IE" dirty="0">
                <a:solidFill>
                  <a:schemeClr val="accent4">
                    <a:lumMod val="75000"/>
                  </a:schemeClr>
                </a:solidFill>
              </a:rPr>
              <a:t>     "</a:t>
            </a:r>
            <a:r>
              <a:rPr lang="en-IE" dirty="0" err="1">
                <a:solidFill>
                  <a:schemeClr val="accent4">
                    <a:lumMod val="75000"/>
                  </a:schemeClr>
                </a:solidFill>
              </a:rPr>
              <a:t>apiVersion</a:t>
            </a:r>
            <a:r>
              <a:rPr lang="en-IE" dirty="0">
                <a:solidFill>
                  <a:schemeClr val="accent4">
                    <a:lumMod val="75000"/>
                  </a:schemeClr>
                </a:solidFill>
              </a:rPr>
              <a:t>"</a:t>
            </a:r>
            <a:r>
              <a:rPr lang="en-IE" dirty="0">
                <a:solidFill>
                  <a:schemeClr val="tx1">
                    <a:lumMod val="95000"/>
                    <a:lumOff val="5000"/>
                  </a:schemeClr>
                </a:solidFill>
              </a:rPr>
              <a:t>:</a:t>
            </a:r>
            <a:r>
              <a:rPr lang="en-IE" dirty="0">
                <a:solidFill>
                  <a:schemeClr val="accent4">
                    <a:lumMod val="75000"/>
                  </a:schemeClr>
                </a:solidFill>
              </a:rPr>
              <a:t> </a:t>
            </a:r>
            <a:r>
              <a:rPr lang="en-IE" dirty="0">
                <a:solidFill>
                  <a:srgbClr val="C00000"/>
                </a:solidFill>
              </a:rPr>
              <a:t>"2019-04-01"</a:t>
            </a:r>
            <a:r>
              <a:rPr lang="en-IE" dirty="0">
                <a:solidFill>
                  <a:schemeClr val="tx1">
                    <a:lumMod val="95000"/>
                    <a:lumOff val="5000"/>
                  </a:schemeClr>
                </a:solidFill>
              </a:rPr>
              <a:t>,</a:t>
            </a:r>
          </a:p>
          <a:p>
            <a:r>
              <a:rPr lang="en-IE" dirty="0">
                <a:solidFill>
                  <a:schemeClr val="accent4">
                    <a:lumMod val="75000"/>
                  </a:schemeClr>
                </a:solidFill>
              </a:rPr>
              <a:t>     "name"</a:t>
            </a:r>
            <a:r>
              <a:rPr lang="en-IE" dirty="0">
                <a:solidFill>
                  <a:schemeClr val="tx1">
                    <a:lumMod val="95000"/>
                    <a:lumOff val="5000"/>
                  </a:schemeClr>
                </a:solidFill>
              </a:rPr>
              <a:t>:</a:t>
            </a:r>
            <a:r>
              <a:rPr lang="en-IE" dirty="0">
                <a:solidFill>
                  <a:schemeClr val="accent4">
                    <a:lumMod val="75000"/>
                  </a:schemeClr>
                </a:solidFill>
              </a:rPr>
              <a:t> </a:t>
            </a:r>
            <a:r>
              <a:rPr lang="en-IE" dirty="0">
                <a:solidFill>
                  <a:srgbClr val="C00000"/>
                </a:solidFill>
              </a:rPr>
              <a:t>"[</a:t>
            </a:r>
            <a:r>
              <a:rPr lang="en-IE" dirty="0" err="1">
                <a:solidFill>
                  <a:srgbClr val="C00000"/>
                </a:solidFill>
              </a:rPr>
              <a:t>contoso.uniqueName</a:t>
            </a:r>
            <a:r>
              <a:rPr lang="en-IE" dirty="0">
                <a:solidFill>
                  <a:srgbClr val="C00000"/>
                </a:solidFill>
              </a:rPr>
              <a:t>(parameters('</a:t>
            </a:r>
            <a:r>
              <a:rPr lang="en-IE" dirty="0" err="1">
                <a:solidFill>
                  <a:srgbClr val="C00000"/>
                </a:solidFill>
              </a:rPr>
              <a:t>storageNamePrefix</a:t>
            </a:r>
            <a:r>
              <a:rPr lang="en-IE" dirty="0">
                <a:solidFill>
                  <a:srgbClr val="C00000"/>
                </a:solidFill>
              </a:rPr>
              <a:t>'))]"</a:t>
            </a:r>
            <a:r>
              <a:rPr lang="en-IE" dirty="0">
                <a:solidFill>
                  <a:schemeClr val="tx1">
                    <a:lumMod val="95000"/>
                    <a:lumOff val="5000"/>
                  </a:schemeClr>
                </a:solidFill>
              </a:rPr>
              <a:t>,</a:t>
            </a:r>
          </a:p>
          <a:p>
            <a:r>
              <a:rPr lang="en-IE" dirty="0">
                <a:solidFill>
                  <a:schemeClr val="accent4">
                    <a:lumMod val="75000"/>
                  </a:schemeClr>
                </a:solidFill>
              </a:rPr>
              <a:t>     "location"</a:t>
            </a:r>
            <a:r>
              <a:rPr lang="en-IE" dirty="0">
                <a:solidFill>
                  <a:schemeClr val="tx1">
                    <a:lumMod val="95000"/>
                    <a:lumOff val="5000"/>
                  </a:schemeClr>
                </a:solidFill>
              </a:rPr>
              <a:t>:</a:t>
            </a:r>
            <a:r>
              <a:rPr lang="en-IE" dirty="0">
                <a:solidFill>
                  <a:schemeClr val="accent4">
                    <a:lumMod val="75000"/>
                  </a:schemeClr>
                </a:solidFill>
              </a:rPr>
              <a:t> </a:t>
            </a:r>
            <a:r>
              <a:rPr lang="en-IE" dirty="0">
                <a:solidFill>
                  <a:srgbClr val="C00000"/>
                </a:solidFill>
              </a:rPr>
              <a:t>"South Central US"</a:t>
            </a:r>
            <a:r>
              <a:rPr lang="en-IE" dirty="0">
                <a:solidFill>
                  <a:schemeClr val="tx1">
                    <a:lumMod val="95000"/>
                    <a:lumOff val="5000"/>
                  </a:schemeClr>
                </a:solidFill>
              </a:rPr>
              <a:t>,</a:t>
            </a:r>
          </a:p>
          <a:p>
            <a:r>
              <a:rPr lang="en-IE" dirty="0">
                <a:solidFill>
                  <a:schemeClr val="accent4">
                    <a:lumMod val="75000"/>
                  </a:schemeClr>
                </a:solidFill>
              </a:rPr>
              <a:t>     "</a:t>
            </a:r>
            <a:r>
              <a:rPr lang="en-IE" dirty="0" err="1">
                <a:solidFill>
                  <a:schemeClr val="accent4">
                    <a:lumMod val="75000"/>
                  </a:schemeClr>
                </a:solidFill>
              </a:rPr>
              <a:t>sku</a:t>
            </a:r>
            <a:r>
              <a:rPr lang="en-IE" dirty="0">
                <a:solidFill>
                  <a:schemeClr val="accent4">
                    <a:lumMod val="75000"/>
                  </a:schemeClr>
                </a:solidFill>
              </a:rPr>
              <a:t>"</a:t>
            </a:r>
            <a:r>
              <a:rPr lang="en-IE" dirty="0">
                <a:solidFill>
                  <a:schemeClr val="tx1">
                    <a:lumMod val="95000"/>
                    <a:lumOff val="5000"/>
                  </a:schemeClr>
                </a:solidFill>
              </a:rPr>
              <a:t>: {</a:t>
            </a:r>
          </a:p>
          <a:p>
            <a:r>
              <a:rPr lang="en-IE" dirty="0">
                <a:solidFill>
                  <a:schemeClr val="accent4">
                    <a:lumMod val="75000"/>
                  </a:schemeClr>
                </a:solidFill>
              </a:rPr>
              <a:t>       "name"</a:t>
            </a:r>
            <a:r>
              <a:rPr lang="en-IE" dirty="0">
                <a:solidFill>
                  <a:schemeClr val="tx1">
                    <a:lumMod val="95000"/>
                    <a:lumOff val="5000"/>
                  </a:schemeClr>
                </a:solidFill>
              </a:rPr>
              <a:t>:</a:t>
            </a:r>
            <a:r>
              <a:rPr lang="en-IE" dirty="0">
                <a:solidFill>
                  <a:schemeClr val="accent4">
                    <a:lumMod val="75000"/>
                  </a:schemeClr>
                </a:solidFill>
              </a:rPr>
              <a:t> </a:t>
            </a:r>
            <a:r>
              <a:rPr lang="en-IE" dirty="0">
                <a:solidFill>
                  <a:srgbClr val="C00000"/>
                </a:solidFill>
              </a:rPr>
              <a:t>"</a:t>
            </a:r>
            <a:r>
              <a:rPr lang="en-IE" dirty="0" err="1">
                <a:solidFill>
                  <a:srgbClr val="C00000"/>
                </a:solidFill>
              </a:rPr>
              <a:t>Standard_LRS</a:t>
            </a:r>
            <a:r>
              <a:rPr lang="en-IE" dirty="0">
                <a:solidFill>
                  <a:srgbClr val="C00000"/>
                </a:solidFill>
              </a:rPr>
              <a:t>"</a:t>
            </a:r>
          </a:p>
          <a:p>
            <a:r>
              <a:rPr lang="en-IE" dirty="0">
                <a:solidFill>
                  <a:schemeClr val="accent4">
                    <a:lumMod val="75000"/>
                  </a:schemeClr>
                </a:solidFill>
              </a:rPr>
              <a:t>     </a:t>
            </a:r>
            <a:r>
              <a:rPr lang="en-IE" dirty="0">
                <a:solidFill>
                  <a:schemeClr val="tx1">
                    <a:lumMod val="95000"/>
                    <a:lumOff val="5000"/>
                  </a:schemeClr>
                </a:solidFill>
              </a:rPr>
              <a:t>},</a:t>
            </a:r>
          </a:p>
          <a:p>
            <a:r>
              <a:rPr lang="en-IE" dirty="0">
                <a:solidFill>
                  <a:schemeClr val="accent4">
                    <a:lumMod val="75000"/>
                  </a:schemeClr>
                </a:solidFill>
              </a:rPr>
              <a:t>     "kind"</a:t>
            </a:r>
            <a:r>
              <a:rPr lang="en-IE" dirty="0">
                <a:solidFill>
                  <a:schemeClr val="tx1">
                    <a:lumMod val="95000"/>
                    <a:lumOff val="5000"/>
                  </a:schemeClr>
                </a:solidFill>
              </a:rPr>
              <a:t>:</a:t>
            </a:r>
            <a:r>
              <a:rPr lang="en-IE" dirty="0">
                <a:solidFill>
                  <a:schemeClr val="accent4">
                    <a:lumMod val="75000"/>
                  </a:schemeClr>
                </a:solidFill>
              </a:rPr>
              <a:t> </a:t>
            </a:r>
            <a:r>
              <a:rPr lang="en-IE" dirty="0">
                <a:solidFill>
                  <a:srgbClr val="C00000"/>
                </a:solidFill>
              </a:rPr>
              <a:t>"StorageV2"</a:t>
            </a:r>
            <a:r>
              <a:rPr lang="en-IE" dirty="0">
                <a:solidFill>
                  <a:schemeClr val="tx1">
                    <a:lumMod val="95000"/>
                    <a:lumOff val="5000"/>
                  </a:schemeClr>
                </a:solidFill>
              </a:rPr>
              <a:t>,</a:t>
            </a:r>
          </a:p>
          <a:p>
            <a:r>
              <a:rPr lang="en-IE" dirty="0">
                <a:solidFill>
                  <a:schemeClr val="accent4">
                    <a:lumMod val="75000"/>
                  </a:schemeClr>
                </a:solidFill>
              </a:rPr>
              <a:t>     "properties"</a:t>
            </a:r>
            <a:r>
              <a:rPr lang="en-IE" dirty="0">
                <a:solidFill>
                  <a:schemeClr val="tx1">
                    <a:lumMod val="95000"/>
                    <a:lumOff val="5000"/>
                  </a:schemeClr>
                </a:solidFill>
              </a:rPr>
              <a:t>: {</a:t>
            </a:r>
          </a:p>
          <a:p>
            <a:r>
              <a:rPr lang="en-IE" dirty="0">
                <a:solidFill>
                  <a:schemeClr val="accent4">
                    <a:lumMod val="75000"/>
                  </a:schemeClr>
                </a:solidFill>
              </a:rPr>
              <a:t>       "</a:t>
            </a:r>
            <a:r>
              <a:rPr lang="en-IE" dirty="0" err="1">
                <a:solidFill>
                  <a:schemeClr val="accent4">
                    <a:lumMod val="75000"/>
                  </a:schemeClr>
                </a:solidFill>
              </a:rPr>
              <a:t>supportsHttpsTrafficOnly</a:t>
            </a:r>
            <a:r>
              <a:rPr lang="en-IE" dirty="0">
                <a:solidFill>
                  <a:schemeClr val="accent4">
                    <a:lumMod val="75000"/>
                  </a:schemeClr>
                </a:solidFill>
              </a:rPr>
              <a:t>"</a:t>
            </a:r>
            <a:r>
              <a:rPr lang="en-IE" dirty="0">
                <a:solidFill>
                  <a:schemeClr val="tx1">
                    <a:lumMod val="95000"/>
                    <a:lumOff val="5000"/>
                  </a:schemeClr>
                </a:solidFill>
              </a:rPr>
              <a:t>:</a:t>
            </a:r>
            <a:r>
              <a:rPr lang="en-IE" dirty="0">
                <a:solidFill>
                  <a:schemeClr val="accent4">
                    <a:lumMod val="75000"/>
                  </a:schemeClr>
                </a:solidFill>
              </a:rPr>
              <a:t> </a:t>
            </a:r>
            <a:r>
              <a:rPr lang="en-IE" dirty="0">
                <a:solidFill>
                  <a:srgbClr val="C00000"/>
                </a:solidFill>
              </a:rPr>
              <a:t>true</a:t>
            </a:r>
          </a:p>
          <a:p>
            <a:r>
              <a:rPr lang="en-IE" dirty="0">
                <a:solidFill>
                  <a:schemeClr val="accent4">
                    <a:lumMod val="75000"/>
                  </a:schemeClr>
                </a:solidFill>
              </a:rPr>
              <a:t>     </a:t>
            </a:r>
            <a:r>
              <a:rPr lang="en-IE" dirty="0">
                <a:solidFill>
                  <a:schemeClr val="tx1">
                    <a:lumMod val="95000"/>
                    <a:lumOff val="5000"/>
                  </a:schemeClr>
                </a:solidFill>
              </a:rPr>
              <a:t>}</a:t>
            </a:r>
          </a:p>
          <a:p>
            <a:r>
              <a:rPr lang="en-IE" dirty="0">
                <a:solidFill>
                  <a:schemeClr val="tx1">
                    <a:lumMod val="95000"/>
                    <a:lumOff val="5000"/>
                  </a:schemeClr>
                </a:solidFill>
              </a:rPr>
              <a:t>   }</a:t>
            </a:r>
          </a:p>
          <a:p>
            <a:r>
              <a:rPr lang="en-IE" dirty="0">
                <a:solidFill>
                  <a:schemeClr val="tx1">
                    <a:lumMod val="95000"/>
                    <a:lumOff val="5000"/>
                  </a:schemeClr>
                </a:solidFill>
              </a:rPr>
              <a:t> ]</a:t>
            </a:r>
          </a:p>
        </p:txBody>
      </p:sp>
      <p:sp>
        <p:nvSpPr>
          <p:cNvPr id="7" name="TextBox 6">
            <a:extLst>
              <a:ext uri="{FF2B5EF4-FFF2-40B4-BE49-F238E27FC236}">
                <a16:creationId xmlns:a16="http://schemas.microsoft.com/office/drawing/2014/main" id="{F125A216-A8FD-4412-96FA-903E55833F9A}"/>
              </a:ext>
            </a:extLst>
          </p:cNvPr>
          <p:cNvSpPr txBox="1"/>
          <p:nvPr/>
        </p:nvSpPr>
        <p:spPr>
          <a:xfrm>
            <a:off x="7337208" y="3194209"/>
            <a:ext cx="3826091" cy="1107996"/>
          </a:xfrm>
          <a:prstGeom prst="rect">
            <a:avLst/>
          </a:prstGeom>
          <a:noFill/>
        </p:spPr>
        <p:txBody>
          <a:bodyPr wrap="square" lIns="0" tIns="0" rIns="0" bIns="0" rtlCol="0">
            <a:spAutoFit/>
          </a:bodyPr>
          <a:lstStyle/>
          <a:p>
            <a:pPr marL="342900" indent="-342900" algn="l">
              <a:buFont typeface="Arial" panose="020B0604020202020204" pitchFamily="34" charset="0"/>
              <a:buChar char="•"/>
            </a:pPr>
            <a:r>
              <a:rPr lang="en-IE" sz="1800" dirty="0"/>
              <a:t>Call using </a:t>
            </a:r>
            <a:r>
              <a:rPr lang="en-IE" sz="1800" dirty="0" err="1">
                <a:solidFill>
                  <a:srgbClr val="0F780F"/>
                </a:solidFill>
                <a:latin typeface="+mj-lt"/>
              </a:rPr>
              <a:t>namespace.function</a:t>
            </a:r>
            <a:endParaRPr lang="en-IE" sz="1800" dirty="0">
              <a:solidFill>
                <a:srgbClr val="0F780F"/>
              </a:solidFill>
              <a:latin typeface="+mj-lt"/>
            </a:endParaRPr>
          </a:p>
          <a:p>
            <a:pPr marL="342900" indent="-342900" algn="l">
              <a:buFont typeface="Arial" panose="020B0604020202020204" pitchFamily="34" charset="0"/>
              <a:buChar char="•"/>
            </a:pPr>
            <a:r>
              <a:rPr lang="en-IE" sz="1800" dirty="0"/>
              <a:t>Can only use functions from</a:t>
            </a:r>
            <a:br>
              <a:rPr lang="en-IE" sz="1800" dirty="0"/>
            </a:br>
            <a:r>
              <a:rPr lang="en-IE" sz="1800" dirty="0">
                <a:solidFill>
                  <a:srgbClr val="0F780F"/>
                </a:solidFill>
                <a:latin typeface="+mj-lt"/>
              </a:rPr>
              <a:t>resources</a:t>
            </a:r>
            <a:r>
              <a:rPr lang="en-IE" sz="1800" dirty="0"/>
              <a:t> or </a:t>
            </a:r>
            <a:r>
              <a:rPr lang="en-IE" sz="1800" dirty="0">
                <a:solidFill>
                  <a:srgbClr val="0F780F"/>
                </a:solidFill>
                <a:latin typeface="+mj-lt"/>
              </a:rPr>
              <a:t>outputs</a:t>
            </a:r>
            <a:r>
              <a:rPr lang="en-IE" sz="1800" dirty="0">
                <a:solidFill>
                  <a:srgbClr val="000000"/>
                </a:solidFill>
              </a:rPr>
              <a:t> sections</a:t>
            </a:r>
            <a:endParaRPr lang="en-US" sz="1800" dirty="0">
              <a:solidFill>
                <a:srgbClr val="000000"/>
              </a:solidFill>
            </a:endParaRPr>
          </a:p>
          <a:p>
            <a:pPr marL="342900" indent="-342900">
              <a:buFont typeface="Arial" panose="020B0604020202020204" pitchFamily="34" charset="0"/>
              <a:buChar char="•"/>
            </a:pPr>
            <a:endParaRPr lang="en-US" sz="1800" dirty="0"/>
          </a:p>
        </p:txBody>
      </p:sp>
    </p:spTree>
    <p:extLst>
      <p:ext uri="{BB962C8B-B14F-4D97-AF65-F5344CB8AC3E}">
        <p14:creationId xmlns:p14="http://schemas.microsoft.com/office/powerpoint/2010/main" val="724398089"/>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674F7-4446-4FA1-B99C-1D79EC4AF5D3}"/>
              </a:ext>
            </a:extLst>
          </p:cNvPr>
          <p:cNvSpPr>
            <a:spLocks noGrp="1"/>
          </p:cNvSpPr>
          <p:nvPr>
            <p:ph type="title"/>
          </p:nvPr>
        </p:nvSpPr>
        <p:spPr/>
        <p:txBody>
          <a:bodyPr/>
          <a:lstStyle/>
          <a:p>
            <a:r>
              <a:rPr lang="en-IE" dirty="0"/>
              <a:t>User-Defined Functions</a:t>
            </a:r>
          </a:p>
        </p:txBody>
      </p:sp>
      <p:sp>
        <p:nvSpPr>
          <p:cNvPr id="4" name="Text Placeholder 3">
            <a:extLst>
              <a:ext uri="{FF2B5EF4-FFF2-40B4-BE49-F238E27FC236}">
                <a16:creationId xmlns:a16="http://schemas.microsoft.com/office/drawing/2014/main" id="{85FA7445-B314-46CE-B33B-9C9F94FFF8CB}"/>
              </a:ext>
            </a:extLst>
          </p:cNvPr>
          <p:cNvSpPr>
            <a:spLocks noGrp="1"/>
          </p:cNvSpPr>
          <p:nvPr>
            <p:ph type="body" sz="quarter" idx="10"/>
          </p:nvPr>
        </p:nvSpPr>
        <p:spPr/>
        <p:txBody>
          <a:bodyPr/>
          <a:lstStyle/>
          <a:p>
            <a:r>
              <a:rPr lang="en-IE" dirty="0"/>
              <a:t>Demo</a:t>
            </a:r>
          </a:p>
        </p:txBody>
      </p:sp>
    </p:spTree>
    <p:extLst>
      <p:ext uri="{BB962C8B-B14F-4D97-AF65-F5344CB8AC3E}">
        <p14:creationId xmlns:p14="http://schemas.microsoft.com/office/powerpoint/2010/main" val="2072442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3150413"/>
            <a:ext cx="4159950" cy="553998"/>
          </a:xfrm>
        </p:spPr>
        <p:txBody>
          <a:bodyPr/>
          <a:lstStyle/>
          <a:p>
            <a:r>
              <a:rPr lang="en-US" dirty="0"/>
              <a:t>Deployment Scripts</a:t>
            </a:r>
          </a:p>
        </p:txBody>
      </p:sp>
    </p:spTree>
    <p:extLst>
      <p:ext uri="{BB962C8B-B14F-4D97-AF65-F5344CB8AC3E}">
        <p14:creationId xmlns:p14="http://schemas.microsoft.com/office/powerpoint/2010/main" val="336034543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6ED2045-33BF-40FC-BB14-6096128AE90A}"/>
              </a:ext>
            </a:extLst>
          </p:cNvPr>
          <p:cNvSpPr>
            <a:spLocks noGrp="1"/>
          </p:cNvSpPr>
          <p:nvPr>
            <p:ph type="title"/>
          </p:nvPr>
        </p:nvSpPr>
        <p:spPr/>
        <p:txBody>
          <a:bodyPr/>
          <a:lstStyle/>
          <a:p>
            <a:r>
              <a:rPr lang="en-IE" dirty="0"/>
              <a:t>Deployment Scripts</a:t>
            </a:r>
          </a:p>
        </p:txBody>
      </p:sp>
      <p:sp>
        <p:nvSpPr>
          <p:cNvPr id="4" name="Content Placeholder 3">
            <a:extLst>
              <a:ext uri="{FF2B5EF4-FFF2-40B4-BE49-F238E27FC236}">
                <a16:creationId xmlns:a16="http://schemas.microsoft.com/office/drawing/2014/main" id="{1FA9A8C4-A249-4334-A1BD-71CEBD928D0D}"/>
              </a:ext>
            </a:extLst>
          </p:cNvPr>
          <p:cNvSpPr>
            <a:spLocks noGrp="1"/>
          </p:cNvSpPr>
          <p:nvPr>
            <p:ph sz="quarter" idx="10"/>
          </p:nvPr>
        </p:nvSpPr>
        <p:spPr>
          <a:xfrm>
            <a:off x="584200" y="1435100"/>
            <a:ext cx="11018838" cy="2942344"/>
          </a:xfrm>
        </p:spPr>
        <p:txBody>
          <a:bodyPr/>
          <a:lstStyle/>
          <a:p>
            <a:pPr marL="457200" indent="-457200">
              <a:buFont typeface="Arial" panose="020B0604020202020204" pitchFamily="34" charset="0"/>
              <a:buChar char="•"/>
            </a:pPr>
            <a:r>
              <a:rPr lang="en-IE" dirty="0"/>
              <a:t>Execute custom scripts during template deployment</a:t>
            </a:r>
          </a:p>
          <a:p>
            <a:pPr marL="457200" indent="-457200">
              <a:buFont typeface="Arial" panose="020B0604020202020204" pitchFamily="34" charset="0"/>
              <a:buChar char="•"/>
            </a:pPr>
            <a:r>
              <a:rPr lang="en-IE" dirty="0"/>
              <a:t>Example scenarios:</a:t>
            </a:r>
          </a:p>
          <a:p>
            <a:pPr marL="914400" lvl="1" indent="-457200">
              <a:buFont typeface="Arial" panose="020B0604020202020204" pitchFamily="34" charset="0"/>
              <a:buChar char="•"/>
            </a:pPr>
            <a:r>
              <a:rPr lang="en-US" dirty="0"/>
              <a:t>Add users or objects in AAD</a:t>
            </a:r>
          </a:p>
          <a:p>
            <a:pPr marL="914400" lvl="1" indent="-457200">
              <a:buFont typeface="Arial" panose="020B0604020202020204" pitchFamily="34" charset="0"/>
              <a:buChar char="•"/>
            </a:pPr>
            <a:r>
              <a:rPr lang="en-US" dirty="0"/>
              <a:t>Data plane operations, for example, copy blobs or seed database</a:t>
            </a:r>
          </a:p>
          <a:p>
            <a:pPr marL="914400" lvl="1" indent="-457200">
              <a:buFont typeface="Arial" panose="020B0604020202020204" pitchFamily="34" charset="0"/>
              <a:buChar char="•"/>
            </a:pPr>
            <a:r>
              <a:rPr lang="en-US" dirty="0"/>
              <a:t>Look up and validate a license key</a:t>
            </a:r>
          </a:p>
          <a:p>
            <a:pPr marL="914400" lvl="1" indent="-457200">
              <a:buFont typeface="Arial" panose="020B0604020202020204" pitchFamily="34" charset="0"/>
              <a:buChar char="•"/>
            </a:pPr>
            <a:r>
              <a:rPr lang="en-US" dirty="0"/>
              <a:t>Create a self-signed certificate</a:t>
            </a:r>
            <a:endParaRPr lang="en-IE" dirty="0"/>
          </a:p>
          <a:p>
            <a:pPr marL="457200" indent="-457200">
              <a:buFont typeface="Arial" panose="020B0604020202020204" pitchFamily="34" charset="0"/>
              <a:buChar char="•"/>
            </a:pPr>
            <a:endParaRPr lang="en-IE" dirty="0"/>
          </a:p>
        </p:txBody>
      </p:sp>
    </p:spTree>
    <p:extLst>
      <p:ext uri="{BB962C8B-B14F-4D97-AF65-F5344CB8AC3E}">
        <p14:creationId xmlns:p14="http://schemas.microsoft.com/office/powerpoint/2010/main" val="51840043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6ED2045-33BF-40FC-BB14-6096128AE90A}"/>
              </a:ext>
            </a:extLst>
          </p:cNvPr>
          <p:cNvSpPr>
            <a:spLocks noGrp="1"/>
          </p:cNvSpPr>
          <p:nvPr>
            <p:ph type="title"/>
          </p:nvPr>
        </p:nvSpPr>
        <p:spPr/>
        <p:txBody>
          <a:bodyPr/>
          <a:lstStyle/>
          <a:p>
            <a:r>
              <a:rPr lang="en-IE" dirty="0"/>
              <a:t>How It Works</a:t>
            </a:r>
          </a:p>
        </p:txBody>
      </p:sp>
      <p:sp>
        <p:nvSpPr>
          <p:cNvPr id="4" name="Content Placeholder 3">
            <a:extLst>
              <a:ext uri="{FF2B5EF4-FFF2-40B4-BE49-F238E27FC236}">
                <a16:creationId xmlns:a16="http://schemas.microsoft.com/office/drawing/2014/main" id="{1FA9A8C4-A249-4334-A1BD-71CEBD928D0D}"/>
              </a:ext>
            </a:extLst>
          </p:cNvPr>
          <p:cNvSpPr>
            <a:spLocks noGrp="1"/>
          </p:cNvSpPr>
          <p:nvPr>
            <p:ph sz="quarter" idx="10"/>
          </p:nvPr>
        </p:nvSpPr>
        <p:spPr>
          <a:xfrm>
            <a:off x="584200" y="1435100"/>
            <a:ext cx="11018838" cy="4050340"/>
          </a:xfrm>
        </p:spPr>
        <p:txBody>
          <a:bodyPr/>
          <a:lstStyle/>
          <a:p>
            <a:pPr marL="457200" indent="-457200">
              <a:buFont typeface="Arial" panose="020B0604020202020204" pitchFamily="34" charset="0"/>
              <a:buChar char="•"/>
            </a:pPr>
            <a:r>
              <a:rPr lang="en-IE" dirty="0"/>
              <a:t>New resource type </a:t>
            </a:r>
            <a:r>
              <a:rPr lang="en-IE" dirty="0" err="1">
                <a:latin typeface="Consolas" panose="020B0609020204030204" pitchFamily="49" charset="0"/>
              </a:rPr>
              <a:t>Microsoft.Resources</a:t>
            </a:r>
            <a:r>
              <a:rPr lang="en-IE" dirty="0">
                <a:latin typeface="Consolas" panose="020B0609020204030204" pitchFamily="49" charset="0"/>
              </a:rPr>
              <a:t>/</a:t>
            </a:r>
            <a:r>
              <a:rPr lang="en-IE" dirty="0" err="1">
                <a:latin typeface="Consolas" panose="020B0609020204030204" pitchFamily="49" charset="0"/>
              </a:rPr>
              <a:t>deploymentScripts</a:t>
            </a:r>
            <a:endParaRPr lang="en-IE" dirty="0">
              <a:latin typeface="Consolas" panose="020B0609020204030204" pitchFamily="49" charset="0"/>
            </a:endParaRPr>
          </a:p>
          <a:p>
            <a:pPr marL="457200" indent="-457200">
              <a:buFont typeface="Arial" panose="020B0604020202020204" pitchFamily="34" charset="0"/>
              <a:buChar char="•"/>
            </a:pPr>
            <a:r>
              <a:rPr lang="en-IE" dirty="0"/>
              <a:t>Script can be embedded or external (URI)</a:t>
            </a:r>
          </a:p>
          <a:p>
            <a:pPr marL="457200" indent="-457200">
              <a:buFont typeface="Arial" panose="020B0604020202020204" pitchFamily="34" charset="0"/>
              <a:buChar char="•"/>
            </a:pPr>
            <a:r>
              <a:rPr lang="en-IE" dirty="0"/>
              <a:t>Supports PowerShell or CLI, on Linux</a:t>
            </a:r>
          </a:p>
          <a:p>
            <a:pPr marL="457200" indent="-457200">
              <a:buFont typeface="Arial" panose="020B0604020202020204" pitchFamily="34" charset="0"/>
              <a:buChar char="•"/>
            </a:pPr>
            <a:r>
              <a:rPr lang="en-IE" dirty="0"/>
              <a:t>Requires storage account and ACI (new or existing)</a:t>
            </a:r>
          </a:p>
          <a:p>
            <a:pPr marL="457200" indent="-457200">
              <a:buFont typeface="Arial" panose="020B0604020202020204" pitchFamily="34" charset="0"/>
              <a:buChar char="•"/>
            </a:pPr>
            <a:r>
              <a:rPr lang="en-IE" dirty="0"/>
              <a:t>Specify user-assigned Managed Identity for RBAC</a:t>
            </a:r>
          </a:p>
          <a:p>
            <a:pPr marL="457200" indent="-457200">
              <a:buFont typeface="Arial" panose="020B0604020202020204" pitchFamily="34" charset="0"/>
              <a:buChar char="•"/>
            </a:pPr>
            <a:r>
              <a:rPr lang="en-IE" dirty="0"/>
              <a:t>Configurable timeout and </a:t>
            </a:r>
            <a:r>
              <a:rPr lang="en-IE" dirty="0" err="1"/>
              <a:t>cleanup</a:t>
            </a:r>
            <a:r>
              <a:rPr lang="en-IE" dirty="0"/>
              <a:t> modes</a:t>
            </a:r>
          </a:p>
          <a:p>
            <a:pPr marL="457200" indent="-457200">
              <a:buFont typeface="Arial" panose="020B0604020202020204" pitchFamily="34" charset="0"/>
              <a:buChar char="•"/>
            </a:pPr>
            <a:endParaRPr lang="en-IE" dirty="0"/>
          </a:p>
          <a:p>
            <a:pPr marL="457200" indent="-457200">
              <a:buFont typeface="Arial" panose="020B0604020202020204" pitchFamily="34" charset="0"/>
              <a:buChar char="•"/>
            </a:pPr>
            <a:endParaRPr lang="en-IE" dirty="0"/>
          </a:p>
        </p:txBody>
      </p:sp>
    </p:spTree>
    <p:extLst>
      <p:ext uri="{BB962C8B-B14F-4D97-AF65-F5344CB8AC3E}">
        <p14:creationId xmlns:p14="http://schemas.microsoft.com/office/powerpoint/2010/main" val="676008145"/>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DA76A-4483-46E5-9323-077CF55F38B2}"/>
              </a:ext>
            </a:extLst>
          </p:cNvPr>
          <p:cNvSpPr>
            <a:spLocks noGrp="1"/>
          </p:cNvSpPr>
          <p:nvPr>
            <p:ph type="title"/>
          </p:nvPr>
        </p:nvSpPr>
        <p:spPr/>
        <p:txBody>
          <a:bodyPr/>
          <a:lstStyle/>
          <a:p>
            <a:r>
              <a:rPr lang="en-IE" dirty="0"/>
              <a:t>Example</a:t>
            </a:r>
          </a:p>
        </p:txBody>
      </p:sp>
      <p:sp>
        <p:nvSpPr>
          <p:cNvPr id="3" name="Content Placeholder 2">
            <a:extLst>
              <a:ext uri="{FF2B5EF4-FFF2-40B4-BE49-F238E27FC236}">
                <a16:creationId xmlns:a16="http://schemas.microsoft.com/office/drawing/2014/main" id="{8E8A4BB4-F6FF-4601-91DD-EDDD744BB418}"/>
              </a:ext>
            </a:extLst>
          </p:cNvPr>
          <p:cNvSpPr>
            <a:spLocks noGrp="1"/>
          </p:cNvSpPr>
          <p:nvPr>
            <p:ph sz="quarter" idx="10"/>
          </p:nvPr>
        </p:nvSpPr>
        <p:spPr>
          <a:xfrm>
            <a:off x="584199" y="1435100"/>
            <a:ext cx="11422743" cy="4370427"/>
          </a:xfrm>
        </p:spPr>
        <p:txBody>
          <a:bodyPr/>
          <a:lstStyle/>
          <a:p>
            <a:r>
              <a:rPr lang="en-IE" sz="2000" dirty="0">
                <a:latin typeface="Consolas" panose="020B0609020204030204" pitchFamily="49" charset="0"/>
              </a:rPr>
              <a:t>{</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"type"</a:t>
            </a:r>
            <a:r>
              <a:rPr lang="en-IE" sz="2000" dirty="0">
                <a:latin typeface="Consolas" panose="020B0609020204030204" pitchFamily="49" charset="0"/>
              </a:rPr>
              <a:t>: </a:t>
            </a:r>
            <a:r>
              <a:rPr lang="en-IE" sz="2000" dirty="0">
                <a:solidFill>
                  <a:srgbClr val="C00000"/>
                </a:solidFill>
                <a:latin typeface="Consolas" panose="020B0609020204030204" pitchFamily="49" charset="0"/>
              </a:rPr>
              <a:t>"</a:t>
            </a:r>
            <a:r>
              <a:rPr lang="en-IE" sz="2000" dirty="0" err="1">
                <a:solidFill>
                  <a:srgbClr val="C00000"/>
                </a:solidFill>
                <a:latin typeface="Consolas" panose="020B0609020204030204" pitchFamily="49" charset="0"/>
              </a:rPr>
              <a:t>Microsoft.Resources</a:t>
            </a:r>
            <a:r>
              <a:rPr lang="en-IE" sz="2000" dirty="0">
                <a:solidFill>
                  <a:srgbClr val="C00000"/>
                </a:solidFill>
                <a:latin typeface="Consolas" panose="020B0609020204030204" pitchFamily="49" charset="0"/>
              </a:rPr>
              <a:t>/</a:t>
            </a:r>
            <a:r>
              <a:rPr lang="en-IE" sz="2000" dirty="0" err="1">
                <a:solidFill>
                  <a:srgbClr val="C00000"/>
                </a:solidFill>
                <a:latin typeface="Consolas" panose="020B0609020204030204" pitchFamily="49" charset="0"/>
              </a:rPr>
              <a:t>deploymentScripts</a:t>
            </a:r>
            <a:r>
              <a:rPr lang="en-IE" sz="2000" dirty="0">
                <a:solidFill>
                  <a:srgbClr val="C00000"/>
                </a:solidFill>
                <a:latin typeface="Consolas" panose="020B0609020204030204" pitchFamily="49" charset="0"/>
              </a:rPr>
              <a:t>"</a:t>
            </a:r>
            <a:r>
              <a:rPr lang="en-IE" sz="2000" dirty="0">
                <a:latin typeface="Consolas" panose="020B0609020204030204" pitchFamily="49" charset="0"/>
              </a:rPr>
              <a:t>,</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a:t>
            </a:r>
            <a:r>
              <a:rPr lang="en-IE" sz="2000" dirty="0" err="1">
                <a:solidFill>
                  <a:schemeClr val="accent4">
                    <a:lumMod val="75000"/>
                  </a:schemeClr>
                </a:solidFill>
                <a:latin typeface="Consolas" panose="020B0609020204030204" pitchFamily="49" charset="0"/>
              </a:rPr>
              <a:t>apiVersion</a:t>
            </a:r>
            <a:r>
              <a:rPr lang="en-IE" sz="2000" dirty="0">
                <a:solidFill>
                  <a:schemeClr val="accent4">
                    <a:lumMod val="75000"/>
                  </a:schemeClr>
                </a:solidFill>
                <a:latin typeface="Consolas" panose="020B0609020204030204" pitchFamily="49" charset="0"/>
              </a:rPr>
              <a:t>"</a:t>
            </a:r>
            <a:r>
              <a:rPr lang="en-IE" sz="2000" dirty="0">
                <a:latin typeface="Consolas" panose="020B0609020204030204" pitchFamily="49" charset="0"/>
              </a:rPr>
              <a:t>: </a:t>
            </a:r>
            <a:r>
              <a:rPr lang="en-IE" sz="2000" dirty="0">
                <a:solidFill>
                  <a:srgbClr val="C00000"/>
                </a:solidFill>
                <a:latin typeface="Consolas" panose="020B0609020204030204" pitchFamily="49" charset="0"/>
              </a:rPr>
              <a:t>"2019-10-01-preview",</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"name"</a:t>
            </a:r>
            <a:r>
              <a:rPr lang="en-IE" sz="2000" dirty="0">
                <a:latin typeface="Consolas" panose="020B0609020204030204" pitchFamily="49" charset="0"/>
              </a:rPr>
              <a:t>: </a:t>
            </a:r>
            <a:r>
              <a:rPr lang="en-IE" sz="2000" dirty="0">
                <a:solidFill>
                  <a:srgbClr val="C00000"/>
                </a:solidFill>
                <a:latin typeface="Consolas" panose="020B0609020204030204" pitchFamily="49" charset="0"/>
              </a:rPr>
              <a:t>"</a:t>
            </a:r>
            <a:r>
              <a:rPr lang="en-IE" sz="2000" dirty="0" err="1">
                <a:solidFill>
                  <a:srgbClr val="C00000"/>
                </a:solidFill>
                <a:latin typeface="Consolas" panose="020B0609020204030204" pitchFamily="49" charset="0"/>
              </a:rPr>
              <a:t>runPowerShellInline</a:t>
            </a:r>
            <a:r>
              <a:rPr lang="en-IE" sz="2000" dirty="0">
                <a:solidFill>
                  <a:srgbClr val="C00000"/>
                </a:solidFill>
                <a:latin typeface="Consolas" panose="020B0609020204030204" pitchFamily="49" charset="0"/>
              </a:rPr>
              <a:t>",</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"location"</a:t>
            </a:r>
            <a:r>
              <a:rPr lang="en-IE" sz="2000" dirty="0">
                <a:latin typeface="Consolas" panose="020B0609020204030204" pitchFamily="49" charset="0"/>
              </a:rPr>
              <a:t>: </a:t>
            </a:r>
            <a:r>
              <a:rPr lang="en-IE" sz="2000" dirty="0">
                <a:solidFill>
                  <a:srgbClr val="C00000"/>
                </a:solidFill>
                <a:latin typeface="Consolas" panose="020B0609020204030204" pitchFamily="49" charset="0"/>
              </a:rPr>
              <a:t>"[</a:t>
            </a:r>
            <a:r>
              <a:rPr lang="en-IE" sz="2000" dirty="0" err="1">
                <a:solidFill>
                  <a:srgbClr val="C00000"/>
                </a:solidFill>
                <a:latin typeface="Consolas" panose="020B0609020204030204" pitchFamily="49" charset="0"/>
              </a:rPr>
              <a:t>resourceGroup</a:t>
            </a:r>
            <a:r>
              <a:rPr lang="en-IE" sz="2000" dirty="0">
                <a:solidFill>
                  <a:srgbClr val="C00000"/>
                </a:solidFill>
                <a:latin typeface="Consolas" panose="020B0609020204030204" pitchFamily="49" charset="0"/>
              </a:rPr>
              <a:t>().location]",</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"kind"</a:t>
            </a:r>
            <a:r>
              <a:rPr lang="en-IE" sz="2000" dirty="0">
                <a:latin typeface="Consolas" panose="020B0609020204030204" pitchFamily="49" charset="0"/>
              </a:rPr>
              <a:t>: </a:t>
            </a:r>
            <a:r>
              <a:rPr lang="en-IE" sz="2000" dirty="0">
                <a:solidFill>
                  <a:srgbClr val="C00000"/>
                </a:solidFill>
                <a:latin typeface="Consolas" panose="020B0609020204030204" pitchFamily="49" charset="0"/>
              </a:rPr>
              <a:t>"</a:t>
            </a:r>
            <a:r>
              <a:rPr lang="en-IE" sz="2000" dirty="0" err="1">
                <a:solidFill>
                  <a:srgbClr val="C00000"/>
                </a:solidFill>
                <a:latin typeface="Consolas" panose="020B0609020204030204" pitchFamily="49" charset="0"/>
              </a:rPr>
              <a:t>AzurePowerShell</a:t>
            </a:r>
            <a:r>
              <a:rPr lang="en-IE" sz="2000" dirty="0">
                <a:solidFill>
                  <a:srgbClr val="C00000"/>
                </a:solidFill>
                <a:latin typeface="Consolas" panose="020B0609020204030204" pitchFamily="49" charset="0"/>
              </a:rPr>
              <a:t>", </a:t>
            </a:r>
            <a:r>
              <a:rPr lang="en-IE" sz="2000" dirty="0">
                <a:solidFill>
                  <a:srgbClr val="0F780F"/>
                </a:solidFill>
                <a:latin typeface="Consolas" panose="020B0609020204030204" pitchFamily="49" charset="0"/>
              </a:rPr>
              <a:t>// or "</a:t>
            </a:r>
            <a:r>
              <a:rPr lang="en-IE" sz="2000" dirty="0" err="1">
                <a:solidFill>
                  <a:srgbClr val="0F780F"/>
                </a:solidFill>
                <a:latin typeface="Consolas" panose="020B0609020204030204" pitchFamily="49" charset="0"/>
              </a:rPr>
              <a:t>AzureCLI</a:t>
            </a:r>
            <a:r>
              <a:rPr lang="en-IE" sz="2000" dirty="0">
                <a:solidFill>
                  <a:srgbClr val="0F780F"/>
                </a:solidFill>
                <a:latin typeface="Consolas" panose="020B0609020204030204" pitchFamily="49" charset="0"/>
              </a:rPr>
              <a:t>"</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"identity"</a:t>
            </a:r>
            <a:r>
              <a:rPr lang="en-IE" sz="2000" dirty="0">
                <a:latin typeface="Consolas" panose="020B0609020204030204" pitchFamily="49" charset="0"/>
              </a:rPr>
              <a:t>: { ... }</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"properties"</a:t>
            </a:r>
            <a:r>
              <a:rPr lang="en-IE" sz="2000" dirty="0">
                <a:latin typeface="Consolas" panose="020B0609020204030204" pitchFamily="49" charset="0"/>
              </a:rPr>
              <a:t>: {</a:t>
            </a:r>
          </a:p>
          <a:p>
            <a:r>
              <a:rPr lang="en-IE" sz="2000" dirty="0">
                <a:latin typeface="Consolas" panose="020B0609020204030204" pitchFamily="49" charset="0"/>
              </a:rPr>
              <a:t>      </a:t>
            </a:r>
            <a:r>
              <a:rPr lang="en-US" sz="2000" dirty="0">
                <a:solidFill>
                  <a:schemeClr val="accent4">
                    <a:lumMod val="75000"/>
                  </a:schemeClr>
                </a:solidFill>
                <a:latin typeface="Consolas" panose="020B0609020204030204" pitchFamily="49" charset="0"/>
              </a:rPr>
              <a:t>"</a:t>
            </a:r>
            <a:r>
              <a:rPr lang="en-US" sz="2000" dirty="0" err="1">
                <a:solidFill>
                  <a:schemeClr val="accent4">
                    <a:lumMod val="75000"/>
                  </a:schemeClr>
                </a:solidFill>
                <a:latin typeface="Consolas" panose="020B0609020204030204" pitchFamily="49" charset="0"/>
              </a:rPr>
              <a:t>azPowerShellVersion</a:t>
            </a:r>
            <a:r>
              <a:rPr lang="en-US" sz="2000" dirty="0">
                <a:solidFill>
                  <a:schemeClr val="accent4">
                    <a:lumMod val="75000"/>
                  </a:schemeClr>
                </a:solidFill>
                <a:latin typeface="Consolas" panose="020B0609020204030204" pitchFamily="49" charset="0"/>
              </a:rPr>
              <a:t>"</a:t>
            </a:r>
            <a:r>
              <a:rPr lang="en-US" sz="2000" dirty="0">
                <a:latin typeface="Consolas" panose="020B0609020204030204" pitchFamily="49" charset="0"/>
              </a:rPr>
              <a:t>: </a:t>
            </a:r>
            <a:r>
              <a:rPr lang="en-US" sz="2000" dirty="0">
                <a:solidFill>
                  <a:srgbClr val="C00000"/>
                </a:solidFill>
                <a:latin typeface="Consolas" panose="020B0609020204030204" pitchFamily="49" charset="0"/>
              </a:rPr>
              <a:t>"3.0"</a:t>
            </a:r>
            <a:r>
              <a:rPr lang="en-US" sz="2000" dirty="0">
                <a:latin typeface="Consolas" panose="020B0609020204030204" pitchFamily="49" charset="0"/>
              </a:rPr>
              <a:t>, </a:t>
            </a:r>
            <a:r>
              <a:rPr lang="en-US" sz="2000" dirty="0">
                <a:solidFill>
                  <a:srgbClr val="0F780F"/>
                </a:solidFill>
                <a:latin typeface="Consolas" panose="020B0609020204030204" pitchFamily="49" charset="0"/>
              </a:rPr>
              <a:t>// or "</a:t>
            </a:r>
            <a:r>
              <a:rPr lang="en-US" sz="2000" dirty="0" err="1">
                <a:solidFill>
                  <a:srgbClr val="0F780F"/>
                </a:solidFill>
                <a:latin typeface="Consolas" panose="020B0609020204030204" pitchFamily="49" charset="0"/>
              </a:rPr>
              <a:t>azCliVersion</a:t>
            </a:r>
            <a:r>
              <a:rPr lang="en-US" sz="2000" dirty="0">
                <a:solidFill>
                  <a:srgbClr val="0F780F"/>
                </a:solidFill>
                <a:latin typeface="Consolas" panose="020B0609020204030204" pitchFamily="49" charset="0"/>
              </a:rPr>
              <a:t>": "2.0.80"</a:t>
            </a:r>
            <a:endParaRPr lang="en-IE" sz="2000" dirty="0">
              <a:solidFill>
                <a:srgbClr val="0F780F"/>
              </a:solidFill>
              <a:latin typeface="Consolas" panose="020B0609020204030204" pitchFamily="49" charset="0"/>
            </a:endParaRP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"timeout"</a:t>
            </a:r>
            <a:r>
              <a:rPr lang="en-IE" sz="2000" dirty="0">
                <a:latin typeface="Consolas" panose="020B0609020204030204" pitchFamily="49" charset="0"/>
              </a:rPr>
              <a:t>: </a:t>
            </a:r>
            <a:r>
              <a:rPr lang="en-IE" sz="2000" dirty="0">
                <a:solidFill>
                  <a:srgbClr val="C00000"/>
                </a:solidFill>
                <a:latin typeface="Consolas" panose="020B0609020204030204" pitchFamily="49" charset="0"/>
              </a:rPr>
              <a:t>"PT30M"</a:t>
            </a:r>
            <a:r>
              <a:rPr lang="en-IE" sz="2000" dirty="0">
                <a:latin typeface="Consolas" panose="020B0609020204030204" pitchFamily="49" charset="0"/>
              </a:rPr>
              <a:t>,</a:t>
            </a:r>
          </a:p>
          <a:p>
            <a:r>
              <a:rPr lang="en-IE" sz="2000" dirty="0">
                <a:latin typeface="Consolas" panose="020B0609020204030204" pitchFamily="49" charset="0"/>
              </a:rPr>
              <a:t>      ...</a:t>
            </a:r>
          </a:p>
          <a:p>
            <a:r>
              <a:rPr lang="en-IE" sz="2000" dirty="0">
                <a:latin typeface="Consolas" panose="020B0609020204030204" pitchFamily="49" charset="0"/>
              </a:rPr>
              <a:t>}</a:t>
            </a:r>
          </a:p>
        </p:txBody>
      </p:sp>
    </p:spTree>
    <p:extLst>
      <p:ext uri="{BB962C8B-B14F-4D97-AF65-F5344CB8AC3E}">
        <p14:creationId xmlns:p14="http://schemas.microsoft.com/office/powerpoint/2010/main" val="325488680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DA76A-4483-46E5-9323-077CF55F38B2}"/>
              </a:ext>
            </a:extLst>
          </p:cNvPr>
          <p:cNvSpPr>
            <a:spLocks noGrp="1"/>
          </p:cNvSpPr>
          <p:nvPr>
            <p:ph type="title"/>
          </p:nvPr>
        </p:nvSpPr>
        <p:spPr/>
        <p:txBody>
          <a:bodyPr/>
          <a:lstStyle/>
          <a:p>
            <a:r>
              <a:rPr lang="en-IE" dirty="0"/>
              <a:t>Permissions</a:t>
            </a:r>
          </a:p>
        </p:txBody>
      </p:sp>
      <p:sp>
        <p:nvSpPr>
          <p:cNvPr id="3" name="Content Placeholder 2">
            <a:extLst>
              <a:ext uri="{FF2B5EF4-FFF2-40B4-BE49-F238E27FC236}">
                <a16:creationId xmlns:a16="http://schemas.microsoft.com/office/drawing/2014/main" id="{8E8A4BB4-F6FF-4601-91DD-EDDD744BB418}"/>
              </a:ext>
            </a:extLst>
          </p:cNvPr>
          <p:cNvSpPr>
            <a:spLocks noGrp="1"/>
          </p:cNvSpPr>
          <p:nvPr>
            <p:ph sz="quarter" idx="10"/>
          </p:nvPr>
        </p:nvSpPr>
        <p:spPr>
          <a:xfrm>
            <a:off x="584199" y="1435100"/>
            <a:ext cx="6306457" cy="3637919"/>
          </a:xfrm>
        </p:spPr>
        <p:txBody>
          <a:bodyPr/>
          <a:lstStyle/>
          <a:p>
            <a:pPr marL="457200" indent="-457200">
              <a:buFont typeface="Arial" panose="020B0604020202020204" pitchFamily="34" charset="0"/>
              <a:buChar char="•"/>
            </a:pPr>
            <a:r>
              <a:rPr lang="en-IE" sz="2400" dirty="0"/>
              <a:t>Requires user-assigned managed identity</a:t>
            </a:r>
          </a:p>
          <a:p>
            <a:pPr marL="914400" lvl="1" indent="-457200">
              <a:buFont typeface="Arial" panose="020B0604020202020204" pitchFamily="34" charset="0"/>
              <a:buChar char="•"/>
            </a:pPr>
            <a:r>
              <a:rPr lang="en-IE" sz="1800" dirty="0"/>
              <a:t>Set up in advance, not earlier on in template, due to potential timing issues</a:t>
            </a:r>
          </a:p>
          <a:p>
            <a:pPr marL="457200" indent="-457200">
              <a:buFont typeface="Arial" panose="020B0604020202020204" pitchFamily="34" charset="0"/>
              <a:buChar char="•"/>
            </a:pPr>
            <a:r>
              <a:rPr lang="en-IE" sz="2400" dirty="0"/>
              <a:t>Permissions</a:t>
            </a:r>
          </a:p>
          <a:p>
            <a:pPr marL="914400" lvl="1" indent="-457200">
              <a:buFont typeface="Arial" panose="020B0604020202020204" pitchFamily="34" charset="0"/>
              <a:buChar char="•"/>
            </a:pPr>
            <a:r>
              <a:rPr lang="en-IE" sz="1800" dirty="0"/>
              <a:t>Contributor for target resource group</a:t>
            </a:r>
          </a:p>
          <a:p>
            <a:pPr marL="914400" lvl="1" indent="-457200">
              <a:buFont typeface="Arial" panose="020B0604020202020204" pitchFamily="34" charset="0"/>
              <a:buChar char="•"/>
            </a:pPr>
            <a:r>
              <a:rPr lang="en-IE" sz="1800" dirty="0"/>
              <a:t>Additional permissions for other resource groups</a:t>
            </a:r>
          </a:p>
          <a:p>
            <a:pPr marL="914400" lvl="1" indent="-457200">
              <a:buFont typeface="Arial" panose="020B0604020202020204" pitchFamily="34" charset="0"/>
              <a:buChar char="•"/>
            </a:pPr>
            <a:r>
              <a:rPr lang="en-IE" sz="1800" dirty="0"/>
              <a:t>Additional permissions for user-provided storage/ACI</a:t>
            </a:r>
          </a:p>
          <a:p>
            <a:pPr marL="914400" lvl="1" indent="-457200">
              <a:buFont typeface="Arial" panose="020B0604020202020204" pitchFamily="34" charset="0"/>
              <a:buChar char="•"/>
            </a:pPr>
            <a:r>
              <a:rPr lang="en-IE" sz="1800" dirty="0"/>
              <a:t>Contributor for subscription, if storage/ACI resource providers need to be registered</a:t>
            </a:r>
          </a:p>
          <a:p>
            <a:pPr marL="914400" lvl="1" indent="-457200">
              <a:buFont typeface="Arial" panose="020B0604020202020204" pitchFamily="34" charset="0"/>
              <a:buChar char="•"/>
            </a:pPr>
            <a:endParaRPr lang="en-IE" sz="1800" dirty="0"/>
          </a:p>
        </p:txBody>
      </p:sp>
      <p:sp>
        <p:nvSpPr>
          <p:cNvPr id="4" name="Rectangle 3">
            <a:extLst>
              <a:ext uri="{FF2B5EF4-FFF2-40B4-BE49-F238E27FC236}">
                <a16:creationId xmlns:a16="http://schemas.microsoft.com/office/drawing/2014/main" id="{86DAAAB1-0728-4F43-A3B9-B2860234FF9C}"/>
              </a:ext>
            </a:extLst>
          </p:cNvPr>
          <p:cNvSpPr/>
          <p:nvPr/>
        </p:nvSpPr>
        <p:spPr>
          <a:xfrm>
            <a:off x="7369628" y="1435100"/>
            <a:ext cx="4615543" cy="1938992"/>
          </a:xfrm>
          <a:prstGeom prst="rect">
            <a:avLst/>
          </a:prstGeom>
        </p:spPr>
        <p:txBody>
          <a:bodyPr wrap="square">
            <a:spAutoFit/>
          </a:bodyPr>
          <a:lstStyle/>
          <a:p>
            <a:r>
              <a:rPr lang="en-IE" sz="2000" dirty="0">
                <a:solidFill>
                  <a:schemeClr val="accent4">
                    <a:lumMod val="75000"/>
                  </a:schemeClr>
                </a:solidFill>
                <a:latin typeface="Consolas" panose="020B0609020204030204" pitchFamily="49" charset="0"/>
              </a:rPr>
              <a:t>"identity"</a:t>
            </a:r>
            <a:r>
              <a:rPr lang="en-IE" sz="2000" dirty="0">
                <a:latin typeface="Consolas" panose="020B0609020204030204" pitchFamily="49" charset="0"/>
              </a:rPr>
              <a:t>: {</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"type"</a:t>
            </a:r>
            <a:r>
              <a:rPr lang="en-IE" sz="2000" dirty="0">
                <a:latin typeface="Consolas" panose="020B0609020204030204" pitchFamily="49" charset="0"/>
              </a:rPr>
              <a:t>: </a:t>
            </a:r>
            <a:r>
              <a:rPr lang="en-IE" sz="2000" dirty="0">
                <a:solidFill>
                  <a:srgbClr val="C00000"/>
                </a:solidFill>
                <a:latin typeface="Consolas" panose="020B0609020204030204" pitchFamily="49" charset="0"/>
              </a:rPr>
              <a:t>"</a:t>
            </a:r>
            <a:r>
              <a:rPr lang="en-IE" sz="2000" dirty="0" err="1">
                <a:solidFill>
                  <a:srgbClr val="C00000"/>
                </a:solidFill>
                <a:latin typeface="Consolas" panose="020B0609020204030204" pitchFamily="49" charset="0"/>
              </a:rPr>
              <a:t>userAssigned</a:t>
            </a:r>
            <a:r>
              <a:rPr lang="en-IE" sz="2000" dirty="0">
                <a:solidFill>
                  <a:srgbClr val="C00000"/>
                </a:solidFill>
                <a:latin typeface="Consolas" panose="020B0609020204030204" pitchFamily="49" charset="0"/>
              </a:rPr>
              <a:t>"</a:t>
            </a:r>
            <a:r>
              <a:rPr lang="en-IE" sz="2000" dirty="0">
                <a:latin typeface="Consolas" panose="020B0609020204030204" pitchFamily="49" charset="0"/>
              </a:rPr>
              <a:t>,</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a:t>
            </a:r>
            <a:r>
              <a:rPr lang="en-IE" sz="2000" dirty="0" err="1">
                <a:solidFill>
                  <a:schemeClr val="accent4">
                    <a:lumMod val="75000"/>
                  </a:schemeClr>
                </a:solidFill>
                <a:latin typeface="Consolas" panose="020B0609020204030204" pitchFamily="49" charset="0"/>
              </a:rPr>
              <a:t>userAssignedIdentities</a:t>
            </a:r>
            <a:r>
              <a:rPr lang="en-IE" sz="2000" dirty="0">
                <a:solidFill>
                  <a:schemeClr val="accent4">
                    <a:lumMod val="75000"/>
                  </a:schemeClr>
                </a:solidFill>
                <a:latin typeface="Consolas" panose="020B0609020204030204" pitchFamily="49" charset="0"/>
              </a:rPr>
              <a:t>"</a:t>
            </a:r>
            <a:r>
              <a:rPr lang="en-IE" sz="2000" dirty="0">
                <a:latin typeface="Consolas" panose="020B0609020204030204" pitchFamily="49" charset="0"/>
              </a:rPr>
              <a:t>: {</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"&lt;MI resource ID&gt;"</a:t>
            </a:r>
            <a:r>
              <a:rPr lang="en-IE" sz="2000" dirty="0">
                <a:latin typeface="Consolas" panose="020B0609020204030204" pitchFamily="49" charset="0"/>
              </a:rPr>
              <a:t>: {}</a:t>
            </a:r>
          </a:p>
          <a:p>
            <a:r>
              <a:rPr lang="en-IE" sz="2000" dirty="0">
                <a:latin typeface="Consolas" panose="020B0609020204030204" pitchFamily="49" charset="0"/>
              </a:rPr>
              <a:t>    }</a:t>
            </a:r>
          </a:p>
          <a:p>
            <a:r>
              <a:rPr lang="en-IE" sz="2000" dirty="0">
                <a:latin typeface="Consolas" panose="020B0609020204030204" pitchFamily="49" charset="0"/>
              </a:rPr>
              <a:t>},</a:t>
            </a:r>
          </a:p>
        </p:txBody>
      </p:sp>
    </p:spTree>
    <p:extLst>
      <p:ext uri="{BB962C8B-B14F-4D97-AF65-F5344CB8AC3E}">
        <p14:creationId xmlns:p14="http://schemas.microsoft.com/office/powerpoint/2010/main" val="421772008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49BB1-6308-40E4-8763-F89CB45FA9C4}"/>
              </a:ext>
            </a:extLst>
          </p:cNvPr>
          <p:cNvSpPr>
            <a:spLocks noGrp="1"/>
          </p:cNvSpPr>
          <p:nvPr>
            <p:ph type="title"/>
          </p:nvPr>
        </p:nvSpPr>
        <p:spPr/>
        <p:txBody>
          <a:bodyPr/>
          <a:lstStyle/>
          <a:p>
            <a:r>
              <a:rPr lang="en-IE" dirty="0"/>
              <a:t>Storage and ACI instances</a:t>
            </a:r>
          </a:p>
        </p:txBody>
      </p:sp>
      <p:sp>
        <p:nvSpPr>
          <p:cNvPr id="3" name="Content Placeholder 2">
            <a:extLst>
              <a:ext uri="{FF2B5EF4-FFF2-40B4-BE49-F238E27FC236}">
                <a16:creationId xmlns:a16="http://schemas.microsoft.com/office/drawing/2014/main" id="{97C52810-A038-4A91-86EE-4D70063B23A6}"/>
              </a:ext>
            </a:extLst>
          </p:cNvPr>
          <p:cNvSpPr>
            <a:spLocks noGrp="1"/>
          </p:cNvSpPr>
          <p:nvPr>
            <p:ph sz="quarter" idx="10"/>
          </p:nvPr>
        </p:nvSpPr>
        <p:spPr>
          <a:xfrm>
            <a:off x="584200" y="1435100"/>
            <a:ext cx="11018520" cy="3927229"/>
          </a:xfrm>
        </p:spPr>
        <p:txBody>
          <a:bodyPr/>
          <a:lstStyle/>
          <a:p>
            <a:r>
              <a:rPr lang="en-IE" sz="2400" dirty="0"/>
              <a:t>Used for script execution and storing script output</a:t>
            </a:r>
          </a:p>
          <a:p>
            <a:endParaRPr lang="en-IE" sz="2400" dirty="0"/>
          </a:p>
          <a:p>
            <a:r>
              <a:rPr lang="en-IE" sz="2400" dirty="0"/>
              <a:t>Default: automatically created</a:t>
            </a:r>
          </a:p>
          <a:p>
            <a:pPr marL="457200" indent="-457200">
              <a:buFont typeface="Arial" panose="020B0604020202020204" pitchFamily="34" charset="0"/>
              <a:buChar char="•"/>
            </a:pPr>
            <a:r>
              <a:rPr lang="en-IE" sz="2000" dirty="0"/>
              <a:t>Name: &lt;random&gt;</a:t>
            </a:r>
            <a:r>
              <a:rPr lang="en-IE" sz="2000" dirty="0" err="1"/>
              <a:t>azscripts</a:t>
            </a:r>
            <a:endParaRPr lang="en-IE" sz="2000" dirty="0"/>
          </a:p>
          <a:p>
            <a:endParaRPr lang="en-IE" sz="2400" dirty="0"/>
          </a:p>
          <a:p>
            <a:r>
              <a:rPr lang="en-IE" sz="2400" dirty="0"/>
              <a:t>Option: specify own</a:t>
            </a:r>
          </a:p>
          <a:p>
            <a:pPr marL="457200" indent="-457200">
              <a:buFont typeface="Arial" panose="020B0604020202020204" pitchFamily="34" charset="0"/>
              <a:buChar char="•"/>
            </a:pPr>
            <a:r>
              <a:rPr lang="en-IE" sz="2000" dirty="0"/>
              <a:t>Don't use for other purposes</a:t>
            </a:r>
          </a:p>
          <a:p>
            <a:pPr marL="457200" indent="-457200">
              <a:buFont typeface="Arial" panose="020B0604020202020204" pitchFamily="34" charset="0"/>
              <a:buChar char="•"/>
            </a:pPr>
            <a:r>
              <a:rPr lang="en-IE" sz="2000" dirty="0"/>
              <a:t>Firewall rules not supported (yet)</a:t>
            </a:r>
          </a:p>
          <a:p>
            <a:pPr marL="457200" indent="-457200">
              <a:buFont typeface="Arial" panose="020B0604020202020204" pitchFamily="34" charset="0"/>
              <a:buChar char="•"/>
            </a:pPr>
            <a:r>
              <a:rPr lang="en-IE" sz="2000" dirty="0"/>
              <a:t>File share will be created/deleted</a:t>
            </a:r>
            <a:br>
              <a:rPr lang="en-IE" sz="2000" dirty="0"/>
            </a:br>
            <a:r>
              <a:rPr lang="en-IE" sz="2000" dirty="0"/>
              <a:t>(MI requires permissions)</a:t>
            </a:r>
          </a:p>
        </p:txBody>
      </p:sp>
      <p:sp>
        <p:nvSpPr>
          <p:cNvPr id="5" name="Rectangle 4">
            <a:extLst>
              <a:ext uri="{FF2B5EF4-FFF2-40B4-BE49-F238E27FC236}">
                <a16:creationId xmlns:a16="http://schemas.microsoft.com/office/drawing/2014/main" id="{C6AB3845-37AF-4BCD-B347-8D0804D4F855}"/>
              </a:ext>
            </a:extLst>
          </p:cNvPr>
          <p:cNvSpPr/>
          <p:nvPr/>
        </p:nvSpPr>
        <p:spPr>
          <a:xfrm>
            <a:off x="5453742" y="3538478"/>
            <a:ext cx="6553201" cy="2862322"/>
          </a:xfrm>
          <a:prstGeom prst="rect">
            <a:avLst/>
          </a:prstGeom>
        </p:spPr>
        <p:txBody>
          <a:bodyPr wrap="square">
            <a:spAutoFit/>
          </a:bodyPr>
          <a:lstStyle/>
          <a:p>
            <a:r>
              <a:rPr lang="en-IE" sz="2000" dirty="0">
                <a:solidFill>
                  <a:schemeClr val="accent4">
                    <a:lumMod val="75000"/>
                  </a:schemeClr>
                </a:solidFill>
                <a:latin typeface="Consolas" panose="020B0609020204030204" pitchFamily="49" charset="0"/>
              </a:rPr>
              <a:t>"</a:t>
            </a:r>
            <a:r>
              <a:rPr lang="en-IE" sz="2000" dirty="0" err="1">
                <a:solidFill>
                  <a:schemeClr val="accent4">
                    <a:lumMod val="75000"/>
                  </a:schemeClr>
                </a:solidFill>
                <a:latin typeface="Consolas" panose="020B0609020204030204" pitchFamily="49" charset="0"/>
              </a:rPr>
              <a:t>containerSettings</a:t>
            </a:r>
            <a:r>
              <a:rPr lang="en-IE" sz="2000" dirty="0">
                <a:solidFill>
                  <a:schemeClr val="accent4">
                    <a:lumMod val="75000"/>
                  </a:schemeClr>
                </a:solidFill>
                <a:latin typeface="Consolas" panose="020B0609020204030204" pitchFamily="49" charset="0"/>
              </a:rPr>
              <a:t>"</a:t>
            </a:r>
            <a:r>
              <a:rPr lang="en-IE" sz="2000" dirty="0">
                <a:latin typeface="Consolas" panose="020B0609020204030204" pitchFamily="49" charset="0"/>
              </a:rPr>
              <a:t>: {</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a:t>
            </a:r>
            <a:r>
              <a:rPr lang="en-IE" sz="2000" dirty="0" err="1">
                <a:solidFill>
                  <a:schemeClr val="accent4">
                    <a:lumMod val="75000"/>
                  </a:schemeClr>
                </a:solidFill>
                <a:latin typeface="Consolas" panose="020B0609020204030204" pitchFamily="49" charset="0"/>
              </a:rPr>
              <a:t>containerGroupName</a:t>
            </a:r>
            <a:r>
              <a:rPr lang="en-IE" sz="2000" dirty="0">
                <a:solidFill>
                  <a:schemeClr val="accent4">
                    <a:lumMod val="75000"/>
                  </a:schemeClr>
                </a:solidFill>
                <a:latin typeface="Consolas" panose="020B0609020204030204" pitchFamily="49" charset="0"/>
              </a:rPr>
              <a:t>"</a:t>
            </a:r>
            <a:r>
              <a:rPr lang="en-IE" sz="2000" dirty="0">
                <a:latin typeface="Consolas" panose="020B0609020204030204" pitchFamily="49" charset="0"/>
              </a:rPr>
              <a:t>: </a:t>
            </a:r>
            <a:r>
              <a:rPr lang="en-IE" sz="2000" dirty="0">
                <a:solidFill>
                  <a:srgbClr val="C00000"/>
                </a:solidFill>
                <a:latin typeface="Consolas" panose="020B0609020204030204" pitchFamily="49" charset="0"/>
              </a:rPr>
              <a:t>"</a:t>
            </a:r>
            <a:r>
              <a:rPr lang="en-IE" sz="2000" dirty="0" err="1">
                <a:solidFill>
                  <a:srgbClr val="C00000"/>
                </a:solidFill>
                <a:latin typeface="Consolas" panose="020B0609020204030204" pitchFamily="49" charset="0"/>
              </a:rPr>
              <a:t>mycustomaci</a:t>
            </a:r>
            <a:r>
              <a:rPr lang="en-IE" sz="2000" dirty="0">
                <a:solidFill>
                  <a:srgbClr val="C00000"/>
                </a:solidFill>
                <a:latin typeface="Consolas" panose="020B0609020204030204" pitchFamily="49" charset="0"/>
              </a:rPr>
              <a:t>"</a:t>
            </a:r>
          </a:p>
          <a:p>
            <a:r>
              <a:rPr lang="en-IE" sz="2000" dirty="0">
                <a:latin typeface="Consolas" panose="020B0609020204030204" pitchFamily="49" charset="0"/>
              </a:rPr>
              <a:t>},</a:t>
            </a:r>
          </a:p>
          <a:p>
            <a:r>
              <a:rPr lang="en-IE" sz="2000" dirty="0">
                <a:solidFill>
                  <a:schemeClr val="accent4">
                    <a:lumMod val="75000"/>
                  </a:schemeClr>
                </a:solidFill>
                <a:latin typeface="Consolas" panose="020B0609020204030204" pitchFamily="49" charset="0"/>
              </a:rPr>
              <a:t>"</a:t>
            </a:r>
            <a:r>
              <a:rPr lang="en-IE" sz="2000" dirty="0" err="1">
                <a:solidFill>
                  <a:schemeClr val="accent4">
                    <a:lumMod val="75000"/>
                  </a:schemeClr>
                </a:solidFill>
                <a:latin typeface="Consolas" panose="020B0609020204030204" pitchFamily="49" charset="0"/>
              </a:rPr>
              <a:t>storageAccountSettings</a:t>
            </a:r>
            <a:r>
              <a:rPr lang="en-IE" sz="2000" dirty="0">
                <a:solidFill>
                  <a:schemeClr val="accent4">
                    <a:lumMod val="75000"/>
                  </a:schemeClr>
                </a:solidFill>
                <a:latin typeface="Consolas" panose="020B0609020204030204" pitchFamily="49" charset="0"/>
              </a:rPr>
              <a:t>"</a:t>
            </a:r>
            <a:r>
              <a:rPr lang="en-IE" sz="2000" dirty="0">
                <a:latin typeface="Consolas" panose="020B0609020204030204" pitchFamily="49" charset="0"/>
              </a:rPr>
              <a:t>: {</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a:t>
            </a:r>
            <a:r>
              <a:rPr lang="en-IE" sz="2000" dirty="0" err="1">
                <a:solidFill>
                  <a:schemeClr val="accent4">
                    <a:lumMod val="75000"/>
                  </a:schemeClr>
                </a:solidFill>
                <a:latin typeface="Consolas" panose="020B0609020204030204" pitchFamily="49" charset="0"/>
              </a:rPr>
              <a:t>storageAccountName</a:t>
            </a:r>
            <a:r>
              <a:rPr lang="en-IE" sz="2000" dirty="0">
                <a:solidFill>
                  <a:schemeClr val="accent4">
                    <a:lumMod val="75000"/>
                  </a:schemeClr>
                </a:solidFill>
                <a:latin typeface="Consolas" panose="020B0609020204030204" pitchFamily="49" charset="0"/>
              </a:rPr>
              <a:t>"</a:t>
            </a:r>
            <a:r>
              <a:rPr lang="en-IE" sz="2000" dirty="0">
                <a:latin typeface="Consolas" panose="020B0609020204030204" pitchFamily="49" charset="0"/>
              </a:rPr>
              <a:t>: </a:t>
            </a:r>
            <a:r>
              <a:rPr lang="en-IE" sz="2000" dirty="0">
                <a:solidFill>
                  <a:srgbClr val="C00000"/>
                </a:solidFill>
                <a:latin typeface="Consolas" panose="020B0609020204030204" pitchFamily="49" charset="0"/>
              </a:rPr>
              <a:t>"</a:t>
            </a:r>
            <a:r>
              <a:rPr lang="en-IE" sz="2000" dirty="0" err="1">
                <a:solidFill>
                  <a:srgbClr val="C00000"/>
                </a:solidFill>
                <a:latin typeface="Consolas" panose="020B0609020204030204" pitchFamily="49" charset="0"/>
              </a:rPr>
              <a:t>myStorageAccount</a:t>
            </a:r>
            <a:r>
              <a:rPr lang="en-IE" sz="2000" dirty="0">
                <a:solidFill>
                  <a:srgbClr val="C00000"/>
                </a:solidFill>
                <a:latin typeface="Consolas" panose="020B0609020204030204" pitchFamily="49" charset="0"/>
              </a:rPr>
              <a:t>"</a:t>
            </a:r>
            <a:r>
              <a:rPr lang="en-IE" sz="2000" dirty="0">
                <a:latin typeface="Consolas" panose="020B0609020204030204" pitchFamily="49" charset="0"/>
              </a:rPr>
              <a:t>,</a:t>
            </a:r>
          </a:p>
          <a:p>
            <a:r>
              <a:rPr lang="en-IE" sz="2000" dirty="0">
                <a:latin typeface="Consolas" panose="020B0609020204030204" pitchFamily="49" charset="0"/>
              </a:rPr>
              <a:t>   </a:t>
            </a:r>
            <a:r>
              <a:rPr lang="en-IE" sz="2000" dirty="0">
                <a:solidFill>
                  <a:schemeClr val="accent4">
                    <a:lumMod val="75000"/>
                  </a:schemeClr>
                </a:solidFill>
                <a:latin typeface="Consolas" panose="020B0609020204030204" pitchFamily="49" charset="0"/>
              </a:rPr>
              <a:t>"</a:t>
            </a:r>
            <a:r>
              <a:rPr lang="en-IE" sz="2000" dirty="0" err="1">
                <a:solidFill>
                  <a:schemeClr val="accent4">
                    <a:lumMod val="75000"/>
                  </a:schemeClr>
                </a:solidFill>
                <a:latin typeface="Consolas" panose="020B0609020204030204" pitchFamily="49" charset="0"/>
              </a:rPr>
              <a:t>storageAccountKey</a:t>
            </a:r>
            <a:r>
              <a:rPr lang="en-IE" sz="2000" dirty="0">
                <a:solidFill>
                  <a:schemeClr val="accent4">
                    <a:lumMod val="75000"/>
                  </a:schemeClr>
                </a:solidFill>
                <a:latin typeface="Consolas" panose="020B0609020204030204" pitchFamily="49" charset="0"/>
              </a:rPr>
              <a:t>"</a:t>
            </a:r>
            <a:r>
              <a:rPr lang="en-IE" sz="2000" dirty="0">
                <a:latin typeface="Consolas" panose="020B0609020204030204" pitchFamily="49" charset="0"/>
              </a:rPr>
              <a:t>: </a:t>
            </a:r>
            <a:r>
              <a:rPr lang="en-IE" sz="2000" dirty="0">
                <a:solidFill>
                  <a:srgbClr val="C00000"/>
                </a:solidFill>
                <a:latin typeface="Consolas" panose="020B0609020204030204" pitchFamily="49" charset="0"/>
              </a:rPr>
              <a:t>"[</a:t>
            </a:r>
            <a:r>
              <a:rPr lang="en-US" sz="2000" dirty="0" err="1">
                <a:solidFill>
                  <a:srgbClr val="C00000"/>
                </a:solidFill>
                <a:latin typeface="Consolas" panose="020B0609020204030204" pitchFamily="49" charset="0"/>
              </a:rPr>
              <a:t>listKeys</a:t>
            </a:r>
            <a:r>
              <a:rPr lang="en-US" sz="2000" dirty="0">
                <a:solidFill>
                  <a:srgbClr val="C00000"/>
                </a:solidFill>
                <a:latin typeface="Consolas" panose="020B0609020204030204" pitchFamily="49" charset="0"/>
              </a:rPr>
              <a:t>(</a:t>
            </a:r>
            <a:br>
              <a:rPr lang="en-US" sz="2000" dirty="0">
                <a:solidFill>
                  <a:srgbClr val="C00000"/>
                </a:solidFill>
                <a:latin typeface="Consolas" panose="020B0609020204030204" pitchFamily="49" charset="0"/>
              </a:rPr>
            </a:br>
            <a:r>
              <a:rPr lang="en-US" sz="2000" dirty="0">
                <a:solidFill>
                  <a:srgbClr val="C00000"/>
                </a:solidFill>
                <a:latin typeface="Consolas" panose="020B0609020204030204" pitchFamily="49" charset="0"/>
              </a:rPr>
              <a:t>               variables('</a:t>
            </a:r>
            <a:r>
              <a:rPr lang="en-US" sz="2000" dirty="0" err="1">
                <a:solidFill>
                  <a:srgbClr val="C00000"/>
                </a:solidFill>
                <a:latin typeface="Consolas" panose="020B0609020204030204" pitchFamily="49" charset="0"/>
              </a:rPr>
              <a:t>storageAccountId</a:t>
            </a:r>
            <a:r>
              <a:rPr lang="en-US" sz="2000" dirty="0">
                <a:solidFill>
                  <a:srgbClr val="C00000"/>
                </a:solidFill>
                <a:latin typeface="Consolas" panose="020B0609020204030204" pitchFamily="49" charset="0"/>
              </a:rPr>
              <a:t>'), </a:t>
            </a:r>
            <a:br>
              <a:rPr lang="en-US" sz="2000" dirty="0">
                <a:solidFill>
                  <a:srgbClr val="C00000"/>
                </a:solidFill>
                <a:latin typeface="Consolas" panose="020B0609020204030204" pitchFamily="49" charset="0"/>
              </a:rPr>
            </a:br>
            <a:r>
              <a:rPr lang="en-US" sz="2000" dirty="0">
                <a:solidFill>
                  <a:srgbClr val="C00000"/>
                </a:solidFill>
                <a:latin typeface="Consolas" panose="020B0609020204030204" pitchFamily="49" charset="0"/>
              </a:rPr>
              <a:t>               '2019-04-01').keys[0].value</a:t>
            </a:r>
            <a:r>
              <a:rPr lang="en-IE" sz="2000" dirty="0">
                <a:solidFill>
                  <a:srgbClr val="C00000"/>
                </a:solidFill>
                <a:latin typeface="Consolas" panose="020B0609020204030204" pitchFamily="49" charset="0"/>
              </a:rPr>
              <a:t>]"</a:t>
            </a:r>
          </a:p>
          <a:p>
            <a:r>
              <a:rPr lang="en-IE" sz="2000" dirty="0">
                <a:latin typeface="Consolas" panose="020B0609020204030204" pitchFamily="49" charset="0"/>
              </a:rPr>
              <a:t>},</a:t>
            </a:r>
          </a:p>
        </p:txBody>
      </p:sp>
    </p:spTree>
    <p:extLst>
      <p:ext uri="{BB962C8B-B14F-4D97-AF65-F5344CB8AC3E}">
        <p14:creationId xmlns:p14="http://schemas.microsoft.com/office/powerpoint/2010/main" val="122266078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79695-26BF-4491-B15D-AF6A052E9176}"/>
              </a:ext>
            </a:extLst>
          </p:cNvPr>
          <p:cNvSpPr>
            <a:spLocks noGrp="1"/>
          </p:cNvSpPr>
          <p:nvPr>
            <p:ph type="title"/>
          </p:nvPr>
        </p:nvSpPr>
        <p:spPr/>
        <p:txBody>
          <a:bodyPr/>
          <a:lstStyle/>
          <a:p>
            <a:r>
              <a:rPr lang="en-IE" dirty="0"/>
              <a:t>Script Inputs</a:t>
            </a:r>
          </a:p>
        </p:txBody>
      </p:sp>
      <p:sp>
        <p:nvSpPr>
          <p:cNvPr id="3" name="Content Placeholder 2">
            <a:extLst>
              <a:ext uri="{FF2B5EF4-FFF2-40B4-BE49-F238E27FC236}">
                <a16:creationId xmlns:a16="http://schemas.microsoft.com/office/drawing/2014/main" id="{AFF40822-50E0-4CCC-9AFF-21FB7270BA18}"/>
              </a:ext>
            </a:extLst>
          </p:cNvPr>
          <p:cNvSpPr>
            <a:spLocks noGrp="1"/>
          </p:cNvSpPr>
          <p:nvPr>
            <p:ph sz="quarter" idx="10"/>
          </p:nvPr>
        </p:nvSpPr>
        <p:spPr>
          <a:xfrm>
            <a:off x="584200" y="1435100"/>
            <a:ext cx="11018520" cy="4936736"/>
          </a:xfrm>
        </p:spPr>
        <p:txBody>
          <a:bodyPr/>
          <a:lstStyle/>
          <a:p>
            <a:r>
              <a:rPr lang="en-IE" dirty="0">
                <a:latin typeface="+mj-lt"/>
              </a:rPr>
              <a:t>Arguments</a:t>
            </a:r>
          </a:p>
          <a:p>
            <a:r>
              <a:rPr lang="en-US" sz="2000" dirty="0">
                <a:solidFill>
                  <a:schemeClr val="accent4">
                    <a:lumMod val="75000"/>
                  </a:schemeClr>
                </a:solidFill>
                <a:latin typeface="Consolas" panose="020B0609020204030204" pitchFamily="49" charset="0"/>
              </a:rPr>
              <a:t>"arguments"</a:t>
            </a:r>
            <a:r>
              <a:rPr lang="en-US" sz="2000" dirty="0">
                <a:latin typeface="Consolas" panose="020B0609020204030204" pitchFamily="49" charset="0"/>
              </a:rPr>
              <a:t>: </a:t>
            </a:r>
            <a:r>
              <a:rPr lang="en-US" sz="2000" dirty="0">
                <a:solidFill>
                  <a:srgbClr val="C00000"/>
                </a:solidFill>
                <a:latin typeface="Consolas" panose="020B0609020204030204" pitchFamily="49" charset="0"/>
              </a:rPr>
              <a:t>"[</a:t>
            </a:r>
            <a:r>
              <a:rPr lang="en-US" sz="2000" dirty="0" err="1">
                <a:solidFill>
                  <a:srgbClr val="C00000"/>
                </a:solidFill>
                <a:latin typeface="Consolas" panose="020B0609020204030204" pitchFamily="49" charset="0"/>
              </a:rPr>
              <a:t>concat</a:t>
            </a:r>
            <a:r>
              <a:rPr lang="en-US" sz="2000" dirty="0">
                <a:solidFill>
                  <a:srgbClr val="C00000"/>
                </a:solidFill>
                <a:latin typeface="Consolas" panose="020B0609020204030204" pitchFamily="49" charset="0"/>
              </a:rPr>
              <a:t>('-name ', parameters('name'))]"</a:t>
            </a:r>
            <a:r>
              <a:rPr lang="en-US" sz="2000" dirty="0">
                <a:latin typeface="Consolas" panose="020B0609020204030204" pitchFamily="49" charset="0"/>
              </a:rPr>
              <a:t>, </a:t>
            </a:r>
            <a:endParaRPr lang="en-IE" sz="2000" dirty="0">
              <a:latin typeface="Consolas" panose="020B0609020204030204" pitchFamily="49" charset="0"/>
            </a:endParaRPr>
          </a:p>
          <a:p>
            <a:endParaRPr lang="en-IE" dirty="0"/>
          </a:p>
          <a:p>
            <a:r>
              <a:rPr lang="en-IE" dirty="0">
                <a:latin typeface="+mj-lt"/>
              </a:rPr>
              <a:t>Environment variables</a:t>
            </a:r>
          </a:p>
          <a:p>
            <a:r>
              <a:rPr lang="en-IE" sz="2000" dirty="0"/>
              <a:t>Same mechanism as used to set environment variables in ACI</a:t>
            </a:r>
          </a:p>
          <a:p>
            <a:r>
              <a:rPr lang="en-US" sz="2000" dirty="0">
                <a:solidFill>
                  <a:schemeClr val="accent4">
                    <a:lumMod val="75000"/>
                  </a:schemeClr>
                </a:solidFill>
                <a:latin typeface="Consolas" panose="020B0609020204030204" pitchFamily="49" charset="0"/>
              </a:rPr>
              <a:t>"</a:t>
            </a:r>
            <a:r>
              <a:rPr lang="en-US" sz="2000" dirty="0" err="1">
                <a:solidFill>
                  <a:schemeClr val="accent4">
                    <a:lumMod val="75000"/>
                  </a:schemeClr>
                </a:solidFill>
                <a:latin typeface="Consolas" panose="020B0609020204030204" pitchFamily="49" charset="0"/>
              </a:rPr>
              <a:t>environmentVariables</a:t>
            </a:r>
            <a:r>
              <a:rPr lang="en-US" sz="2000" dirty="0">
                <a:solidFill>
                  <a:schemeClr val="accent4">
                    <a:lumMod val="75000"/>
                  </a:schemeClr>
                </a:solidFill>
                <a:latin typeface="Consolas" panose="020B0609020204030204" pitchFamily="49" charset="0"/>
              </a:rPr>
              <a:t>"</a:t>
            </a:r>
            <a:r>
              <a:rPr lang="en-US" sz="2000" dirty="0">
                <a:latin typeface="Consolas" panose="020B0609020204030204" pitchFamily="49" charset="0"/>
              </a:rPr>
              <a:t>: [</a:t>
            </a:r>
          </a:p>
          <a:p>
            <a:r>
              <a:rPr lang="en-US" sz="2000" dirty="0">
                <a:latin typeface="Consolas" panose="020B0609020204030204" pitchFamily="49" charset="0"/>
              </a:rPr>
              <a:t>   {</a:t>
            </a:r>
          </a:p>
          <a:p>
            <a:r>
              <a:rPr lang="en-US" sz="2000" dirty="0">
                <a:latin typeface="Consolas" panose="020B0609020204030204" pitchFamily="49" charset="0"/>
              </a:rPr>
              <a:t>      </a:t>
            </a:r>
            <a:r>
              <a:rPr lang="en-US" sz="2000" dirty="0">
                <a:solidFill>
                  <a:schemeClr val="accent4">
                    <a:lumMod val="75000"/>
                  </a:schemeClr>
                </a:solidFill>
                <a:latin typeface="Consolas" panose="020B0609020204030204" pitchFamily="49" charset="0"/>
              </a:rPr>
              <a:t>"name"</a:t>
            </a:r>
            <a:r>
              <a:rPr lang="en-US" sz="2000" dirty="0">
                <a:latin typeface="Consolas" panose="020B0609020204030204" pitchFamily="49" charset="0"/>
              </a:rPr>
              <a:t>: </a:t>
            </a:r>
            <a:r>
              <a:rPr lang="en-US" sz="2000" dirty="0">
                <a:solidFill>
                  <a:srgbClr val="C00000"/>
                </a:solidFill>
                <a:latin typeface="Consolas" panose="020B0609020204030204" pitchFamily="49" charset="0"/>
              </a:rPr>
              <a:t>"foo"</a:t>
            </a:r>
            <a:r>
              <a:rPr lang="en-US" sz="2000" dirty="0">
                <a:latin typeface="Consolas" panose="020B0609020204030204" pitchFamily="49" charset="0"/>
              </a:rPr>
              <a:t>,</a:t>
            </a:r>
          </a:p>
          <a:p>
            <a:r>
              <a:rPr lang="en-US" sz="2000" dirty="0">
                <a:latin typeface="Consolas" panose="020B0609020204030204" pitchFamily="49" charset="0"/>
              </a:rPr>
              <a:t>      </a:t>
            </a:r>
            <a:r>
              <a:rPr lang="en-US" sz="2000" dirty="0">
                <a:solidFill>
                  <a:schemeClr val="accent4">
                    <a:lumMod val="75000"/>
                  </a:schemeClr>
                </a:solidFill>
                <a:latin typeface="Consolas" panose="020B0609020204030204" pitchFamily="49" charset="0"/>
              </a:rPr>
              <a:t>"</a:t>
            </a:r>
            <a:r>
              <a:rPr lang="en-US" sz="2000" dirty="0" err="1">
                <a:solidFill>
                  <a:schemeClr val="accent4">
                    <a:lumMod val="75000"/>
                  </a:schemeClr>
                </a:solidFill>
                <a:latin typeface="Consolas" panose="020B0609020204030204" pitchFamily="49" charset="0"/>
              </a:rPr>
              <a:t>secureValue</a:t>
            </a:r>
            <a:r>
              <a:rPr lang="en-US" sz="2000" dirty="0">
                <a:solidFill>
                  <a:schemeClr val="accent4">
                    <a:lumMod val="75000"/>
                  </a:schemeClr>
                </a:solidFill>
                <a:latin typeface="Consolas" panose="020B0609020204030204" pitchFamily="49" charset="0"/>
              </a:rPr>
              <a:t>"</a:t>
            </a:r>
            <a:r>
              <a:rPr lang="en-US" sz="2000" dirty="0">
                <a:latin typeface="Consolas" panose="020B0609020204030204" pitchFamily="49" charset="0"/>
              </a:rPr>
              <a:t>: </a:t>
            </a:r>
            <a:r>
              <a:rPr lang="en-US" sz="2000" dirty="0">
                <a:solidFill>
                  <a:srgbClr val="C00000"/>
                </a:solidFill>
                <a:latin typeface="Consolas" panose="020B0609020204030204" pitchFamily="49" charset="0"/>
              </a:rPr>
              <a:t>"bar" </a:t>
            </a:r>
            <a:r>
              <a:rPr lang="en-US" sz="2000" dirty="0">
                <a:solidFill>
                  <a:srgbClr val="0F780F"/>
                </a:solidFill>
                <a:latin typeface="Consolas" panose="020B0609020204030204" pitchFamily="49" charset="0"/>
              </a:rPr>
              <a:t>// Don’t put secrets in plain text!</a:t>
            </a:r>
          </a:p>
          <a:p>
            <a:r>
              <a:rPr lang="en-US" sz="2000" dirty="0">
                <a:latin typeface="Consolas" panose="020B0609020204030204" pitchFamily="49" charset="0"/>
              </a:rPr>
              <a:t>   }</a:t>
            </a:r>
          </a:p>
          <a:p>
            <a:r>
              <a:rPr lang="en-US" sz="2000" dirty="0">
                <a:latin typeface="Consolas" panose="020B0609020204030204" pitchFamily="49" charset="0"/>
              </a:rPr>
              <a:t>],</a:t>
            </a:r>
            <a:endParaRPr lang="en-IE" sz="2000" dirty="0">
              <a:latin typeface="Consolas" panose="020B0609020204030204" pitchFamily="49" charset="0"/>
            </a:endParaRPr>
          </a:p>
          <a:p>
            <a:endParaRPr lang="en-IE" dirty="0"/>
          </a:p>
        </p:txBody>
      </p:sp>
    </p:spTree>
    <p:extLst>
      <p:ext uri="{BB962C8B-B14F-4D97-AF65-F5344CB8AC3E}">
        <p14:creationId xmlns:p14="http://schemas.microsoft.com/office/powerpoint/2010/main" val="186229187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2873414"/>
            <a:ext cx="4159950" cy="1107996"/>
          </a:xfrm>
        </p:spPr>
        <p:txBody>
          <a:bodyPr/>
          <a:lstStyle/>
          <a:p>
            <a:r>
              <a:rPr lang="en-US" dirty="0"/>
              <a:t>Scoped Deployments</a:t>
            </a:r>
          </a:p>
        </p:txBody>
      </p:sp>
    </p:spTree>
    <p:extLst>
      <p:ext uri="{BB962C8B-B14F-4D97-AF65-F5344CB8AC3E}">
        <p14:creationId xmlns:p14="http://schemas.microsoft.com/office/powerpoint/2010/main" val="44843655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DA76A-4483-46E5-9323-077CF55F38B2}"/>
              </a:ext>
            </a:extLst>
          </p:cNvPr>
          <p:cNvSpPr>
            <a:spLocks noGrp="1"/>
          </p:cNvSpPr>
          <p:nvPr>
            <p:ph type="title"/>
          </p:nvPr>
        </p:nvSpPr>
        <p:spPr/>
        <p:txBody>
          <a:bodyPr/>
          <a:lstStyle/>
          <a:p>
            <a:r>
              <a:rPr lang="en-IE" dirty="0"/>
              <a:t>Script Contents</a:t>
            </a:r>
          </a:p>
        </p:txBody>
      </p:sp>
      <p:sp>
        <p:nvSpPr>
          <p:cNvPr id="4" name="Content Placeholder 3">
            <a:extLst>
              <a:ext uri="{FF2B5EF4-FFF2-40B4-BE49-F238E27FC236}">
                <a16:creationId xmlns:a16="http://schemas.microsoft.com/office/drawing/2014/main" id="{E9D10C2E-C917-4CD2-8F76-1256FA87E70C}"/>
              </a:ext>
            </a:extLst>
          </p:cNvPr>
          <p:cNvSpPr>
            <a:spLocks noGrp="1"/>
          </p:cNvSpPr>
          <p:nvPr>
            <p:ph sz="quarter" idx="12"/>
          </p:nvPr>
        </p:nvSpPr>
        <p:spPr>
          <a:xfrm>
            <a:off x="584200" y="1435100"/>
            <a:ext cx="5211763" cy="2646878"/>
          </a:xfrm>
        </p:spPr>
        <p:txBody>
          <a:bodyPr/>
          <a:lstStyle/>
          <a:p>
            <a:r>
              <a:rPr lang="en-IE" dirty="0">
                <a:latin typeface="+mj-lt"/>
              </a:rPr>
              <a:t>Inline</a:t>
            </a:r>
          </a:p>
          <a:p>
            <a:r>
              <a:rPr lang="en-IE" sz="2000" dirty="0"/>
              <a:t>Strings in the script must use single quotes</a:t>
            </a:r>
          </a:p>
          <a:p>
            <a:r>
              <a:rPr lang="en-IE" sz="2000" dirty="0">
                <a:solidFill>
                  <a:schemeClr val="accent4">
                    <a:lumMod val="75000"/>
                  </a:schemeClr>
                </a:solidFill>
                <a:latin typeface="Consolas" panose="020B0609020204030204" pitchFamily="49" charset="0"/>
              </a:rPr>
              <a:t>"</a:t>
            </a:r>
            <a:r>
              <a:rPr lang="en-IE" sz="2000" dirty="0" err="1">
                <a:solidFill>
                  <a:schemeClr val="accent4">
                    <a:lumMod val="75000"/>
                  </a:schemeClr>
                </a:solidFill>
                <a:latin typeface="Consolas" panose="020B0609020204030204" pitchFamily="49" charset="0"/>
              </a:rPr>
              <a:t>scriptContent</a:t>
            </a:r>
            <a:r>
              <a:rPr lang="en-IE" sz="2000" dirty="0">
                <a:solidFill>
                  <a:schemeClr val="accent4">
                    <a:lumMod val="75000"/>
                  </a:schemeClr>
                </a:solidFill>
                <a:latin typeface="Consolas" panose="020B0609020204030204" pitchFamily="49" charset="0"/>
              </a:rPr>
              <a:t>"</a:t>
            </a:r>
            <a:r>
              <a:rPr lang="en-IE" sz="2000" dirty="0">
                <a:latin typeface="Consolas" panose="020B0609020204030204" pitchFamily="49" charset="0"/>
              </a:rPr>
              <a:t>: </a:t>
            </a:r>
            <a:r>
              <a:rPr lang="en-IE" sz="2000" dirty="0">
                <a:solidFill>
                  <a:srgbClr val="C00000"/>
                </a:solidFill>
                <a:latin typeface="Consolas" panose="020B0609020204030204" pitchFamily="49" charset="0"/>
              </a:rPr>
              <a:t>"</a:t>
            </a:r>
          </a:p>
          <a:p>
            <a:r>
              <a:rPr lang="en-IE" sz="2000" dirty="0">
                <a:solidFill>
                  <a:srgbClr val="C00000"/>
                </a:solidFill>
                <a:latin typeface="Consolas" panose="020B0609020204030204" pitchFamily="49" charset="0"/>
              </a:rPr>
              <a:t>   param([string] $name)</a:t>
            </a:r>
          </a:p>
          <a:p>
            <a:r>
              <a:rPr lang="en-IE" sz="2000" dirty="0">
                <a:solidFill>
                  <a:srgbClr val="C00000"/>
                </a:solidFill>
                <a:latin typeface="Consolas" panose="020B0609020204030204" pitchFamily="49" charset="0"/>
              </a:rPr>
              <a:t>   $output = </a:t>
            </a:r>
            <a:r>
              <a:rPr lang="en-IE" sz="2000" dirty="0">
                <a:solidFill>
                  <a:srgbClr val="C00000"/>
                </a:solidFill>
                <a:highlight>
                  <a:srgbClr val="FFFF00"/>
                </a:highlight>
                <a:latin typeface="Consolas" panose="020B0609020204030204" pitchFamily="49" charset="0"/>
              </a:rPr>
              <a:t>'Hello {0}' -f $name</a:t>
            </a:r>
          </a:p>
          <a:p>
            <a:r>
              <a:rPr lang="en-IE" sz="2000" dirty="0">
                <a:solidFill>
                  <a:srgbClr val="C00000"/>
                </a:solidFill>
                <a:latin typeface="Consolas" panose="020B0609020204030204" pitchFamily="49" charset="0"/>
              </a:rPr>
              <a:t>   Write-Output $output</a:t>
            </a:r>
          </a:p>
          <a:p>
            <a:r>
              <a:rPr lang="en-IE" sz="2000" dirty="0">
                <a:solidFill>
                  <a:srgbClr val="C00000"/>
                </a:solidFill>
                <a:latin typeface="Consolas" panose="020B0609020204030204" pitchFamily="49" charset="0"/>
              </a:rPr>
              <a:t>"</a:t>
            </a:r>
            <a:r>
              <a:rPr lang="en-IE" sz="2000" dirty="0">
                <a:latin typeface="Consolas" panose="020B0609020204030204" pitchFamily="49" charset="0"/>
              </a:rPr>
              <a:t>,</a:t>
            </a:r>
          </a:p>
        </p:txBody>
      </p:sp>
      <p:sp>
        <p:nvSpPr>
          <p:cNvPr id="5" name="Content Placeholder 4">
            <a:extLst>
              <a:ext uri="{FF2B5EF4-FFF2-40B4-BE49-F238E27FC236}">
                <a16:creationId xmlns:a16="http://schemas.microsoft.com/office/drawing/2014/main" id="{8832E4E6-5926-4981-AAB9-CB2065B33A44}"/>
              </a:ext>
            </a:extLst>
          </p:cNvPr>
          <p:cNvSpPr>
            <a:spLocks noGrp="1"/>
          </p:cNvSpPr>
          <p:nvPr>
            <p:ph sz="quarter" idx="13"/>
          </p:nvPr>
        </p:nvSpPr>
        <p:spPr>
          <a:xfrm>
            <a:off x="6387083" y="1435100"/>
            <a:ext cx="5219700" cy="1415772"/>
          </a:xfrm>
        </p:spPr>
        <p:txBody>
          <a:bodyPr/>
          <a:lstStyle/>
          <a:p>
            <a:r>
              <a:rPr lang="en-IE" dirty="0">
                <a:latin typeface="+mj-lt"/>
              </a:rPr>
              <a:t>Linked</a:t>
            </a:r>
          </a:p>
          <a:p>
            <a:r>
              <a:rPr lang="en-IE" sz="2000" dirty="0">
                <a:solidFill>
                  <a:schemeClr val="accent4">
                    <a:lumMod val="75000"/>
                  </a:schemeClr>
                </a:solidFill>
                <a:latin typeface="Consolas" panose="020B0609020204030204" pitchFamily="49" charset="0"/>
              </a:rPr>
              <a:t>"</a:t>
            </a:r>
            <a:r>
              <a:rPr lang="en-IE" sz="2000" dirty="0" err="1">
                <a:solidFill>
                  <a:schemeClr val="accent4">
                    <a:lumMod val="75000"/>
                  </a:schemeClr>
                </a:solidFill>
                <a:latin typeface="Consolas" panose="020B0609020204030204" pitchFamily="49" charset="0"/>
              </a:rPr>
              <a:t>primaryScriptURI</a:t>
            </a:r>
            <a:r>
              <a:rPr lang="en-IE" sz="2000" dirty="0">
                <a:solidFill>
                  <a:schemeClr val="accent4">
                    <a:lumMod val="75000"/>
                  </a:schemeClr>
                </a:solidFill>
                <a:latin typeface="Consolas" panose="020B0609020204030204" pitchFamily="49" charset="0"/>
              </a:rPr>
              <a:t>"</a:t>
            </a:r>
            <a:r>
              <a:rPr lang="en-IE" sz="2000" dirty="0">
                <a:latin typeface="Consolas" panose="020B0609020204030204" pitchFamily="49" charset="0"/>
              </a:rPr>
              <a:t>: </a:t>
            </a:r>
            <a:r>
              <a:rPr lang="en-IE" sz="2000" dirty="0">
                <a:solidFill>
                  <a:srgbClr val="C00000"/>
                </a:solidFill>
                <a:latin typeface="Consolas" panose="020B0609020204030204" pitchFamily="49" charset="0"/>
              </a:rPr>
              <a:t>"https://raw.githubusercontent.com/</a:t>
            </a:r>
            <a:br>
              <a:rPr lang="en-IE" sz="2000" dirty="0">
                <a:solidFill>
                  <a:srgbClr val="C00000"/>
                </a:solidFill>
                <a:latin typeface="Consolas" panose="020B0609020204030204" pitchFamily="49" charset="0"/>
              </a:rPr>
            </a:br>
            <a:r>
              <a:rPr lang="en-IE" sz="2000" dirty="0">
                <a:solidFill>
                  <a:srgbClr val="C00000"/>
                </a:solidFill>
                <a:latin typeface="Consolas" panose="020B0609020204030204" pitchFamily="49" charset="0"/>
              </a:rPr>
              <a:t> .../deploymentscript.ps1"</a:t>
            </a:r>
            <a:r>
              <a:rPr lang="en-IE" sz="2000" dirty="0">
                <a:latin typeface="Consolas" panose="020B0609020204030204" pitchFamily="49" charset="0"/>
              </a:rPr>
              <a:t>,</a:t>
            </a:r>
          </a:p>
        </p:txBody>
      </p:sp>
      <p:sp>
        <p:nvSpPr>
          <p:cNvPr id="6" name="Rectangle 5">
            <a:extLst>
              <a:ext uri="{FF2B5EF4-FFF2-40B4-BE49-F238E27FC236}">
                <a16:creationId xmlns:a16="http://schemas.microsoft.com/office/drawing/2014/main" id="{2B72B6E9-B6F0-499B-9427-7158DD0ED7F3}"/>
              </a:ext>
            </a:extLst>
          </p:cNvPr>
          <p:cNvSpPr/>
          <p:nvPr/>
        </p:nvSpPr>
        <p:spPr>
          <a:xfrm>
            <a:off x="3805692" y="4397806"/>
            <a:ext cx="7090908" cy="1609671"/>
          </a:xfrm>
          <a:prstGeom prst="rect">
            <a:avLst/>
          </a:prstGeom>
        </p:spPr>
        <p:txBody>
          <a:bodyPr wrap="square">
            <a:spAutoFit/>
          </a:bodyPr>
          <a:lstStyle/>
          <a:p>
            <a:r>
              <a:rPr lang="en-US" sz="2800" dirty="0">
                <a:solidFill>
                  <a:schemeClr val="tx1">
                    <a:lumMod val="95000"/>
                    <a:lumOff val="5000"/>
                  </a:schemeClr>
                </a:solidFill>
                <a:latin typeface="+mj-lt"/>
              </a:rPr>
              <a:t>Supporting scripts</a:t>
            </a:r>
          </a:p>
          <a:p>
            <a:r>
              <a:rPr lang="en-US" dirty="0">
                <a:solidFill>
                  <a:schemeClr val="accent4">
                    <a:lumMod val="75000"/>
                  </a:schemeClr>
                </a:solidFill>
                <a:latin typeface="Consolas" panose="020B0609020204030204" pitchFamily="49" charset="0"/>
                <a:cs typeface="Segoe UI" panose="020B0502040204020203" pitchFamily="34" charset="0"/>
              </a:rPr>
              <a:t>"</a:t>
            </a:r>
            <a:r>
              <a:rPr lang="en-US" dirty="0" err="1">
                <a:solidFill>
                  <a:schemeClr val="accent4">
                    <a:lumMod val="75000"/>
                  </a:schemeClr>
                </a:solidFill>
                <a:latin typeface="Consolas" panose="020B0609020204030204" pitchFamily="49" charset="0"/>
                <a:cs typeface="Segoe UI" panose="020B0502040204020203" pitchFamily="34" charset="0"/>
              </a:rPr>
              <a:t>supportingScriptUris</a:t>
            </a:r>
            <a:r>
              <a:rPr lang="en-US" dirty="0">
                <a:solidFill>
                  <a:schemeClr val="accent4">
                    <a:lumMod val="75000"/>
                  </a:schemeClr>
                </a:solidFill>
                <a:latin typeface="Consolas" panose="020B0609020204030204" pitchFamily="49" charset="0"/>
                <a:cs typeface="Segoe UI" panose="020B0502040204020203" pitchFamily="34" charset="0"/>
              </a:rPr>
              <a:t>"</a:t>
            </a:r>
            <a:r>
              <a:rPr lang="en-US" dirty="0">
                <a:solidFill>
                  <a:schemeClr val="tx1">
                    <a:lumMod val="95000"/>
                    <a:lumOff val="5000"/>
                  </a:schemeClr>
                </a:solidFill>
                <a:latin typeface="Consolas" panose="020B0609020204030204" pitchFamily="49" charset="0"/>
                <a:cs typeface="Segoe UI" panose="020B0502040204020203" pitchFamily="34" charset="0"/>
              </a:rPr>
              <a:t>: [</a:t>
            </a:r>
          </a:p>
          <a:p>
            <a:pPr lvl="1"/>
            <a:r>
              <a:rPr lang="en-US" dirty="0">
                <a:solidFill>
                  <a:srgbClr val="C00000"/>
                </a:solidFill>
                <a:latin typeface="Consolas" panose="020B0609020204030204" pitchFamily="49" charset="0"/>
                <a:cs typeface="Segoe UI" panose="020B0502040204020203" pitchFamily="34" charset="0"/>
              </a:rPr>
              <a:t>"https://raw.githubusercontent.com/</a:t>
            </a:r>
            <a:br>
              <a:rPr lang="en-US" dirty="0">
                <a:solidFill>
                  <a:srgbClr val="C00000"/>
                </a:solidFill>
                <a:latin typeface="Consolas" panose="020B0609020204030204" pitchFamily="49" charset="0"/>
                <a:cs typeface="Segoe UI" panose="020B0502040204020203" pitchFamily="34" charset="0"/>
              </a:rPr>
            </a:br>
            <a:r>
              <a:rPr lang="en-US" dirty="0">
                <a:solidFill>
                  <a:srgbClr val="C00000"/>
                </a:solidFill>
                <a:latin typeface="Consolas" panose="020B0609020204030204" pitchFamily="49" charset="0"/>
                <a:cs typeface="Segoe UI" panose="020B0502040204020203" pitchFamily="34" charset="0"/>
              </a:rPr>
              <a:t> .../script.ps1"</a:t>
            </a:r>
          </a:p>
          <a:p>
            <a:r>
              <a:rPr lang="en-US" dirty="0">
                <a:solidFill>
                  <a:schemeClr val="tx1">
                    <a:lumMod val="95000"/>
                    <a:lumOff val="5000"/>
                  </a:schemeClr>
                </a:solidFill>
                <a:latin typeface="Consolas" panose="020B0609020204030204" pitchFamily="49" charset="0"/>
                <a:cs typeface="Segoe UI" panose="020B0502040204020203" pitchFamily="34" charset="0"/>
              </a:rPr>
              <a:t>],</a:t>
            </a:r>
            <a:endParaRPr lang="en-IE" dirty="0">
              <a:solidFill>
                <a:schemeClr val="tx1">
                  <a:lumMod val="95000"/>
                  <a:lumOff val="5000"/>
                </a:schemeClr>
              </a:solidFill>
              <a:latin typeface="Consolas" panose="020B0609020204030204" pitchFamily="49" charset="0"/>
              <a:cs typeface="Segoe UI" panose="020B0502040204020203" pitchFamily="34" charset="0"/>
            </a:endParaRPr>
          </a:p>
        </p:txBody>
      </p:sp>
    </p:spTree>
    <p:extLst>
      <p:ext uri="{BB962C8B-B14F-4D97-AF65-F5344CB8AC3E}">
        <p14:creationId xmlns:p14="http://schemas.microsoft.com/office/powerpoint/2010/main" val="348872288"/>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DA76A-4483-46E5-9323-077CF55F38B2}"/>
              </a:ext>
            </a:extLst>
          </p:cNvPr>
          <p:cNvSpPr>
            <a:spLocks noGrp="1"/>
          </p:cNvSpPr>
          <p:nvPr>
            <p:ph type="title"/>
          </p:nvPr>
        </p:nvSpPr>
        <p:spPr/>
        <p:txBody>
          <a:bodyPr/>
          <a:lstStyle/>
          <a:p>
            <a:r>
              <a:rPr lang="en-IE" dirty="0"/>
              <a:t>Script Output</a:t>
            </a:r>
          </a:p>
        </p:txBody>
      </p:sp>
      <p:sp>
        <p:nvSpPr>
          <p:cNvPr id="4" name="Content Placeholder 3">
            <a:extLst>
              <a:ext uri="{FF2B5EF4-FFF2-40B4-BE49-F238E27FC236}">
                <a16:creationId xmlns:a16="http://schemas.microsoft.com/office/drawing/2014/main" id="{3D2A1CAE-78AB-4EDC-8784-A4AFDEC981FD}"/>
              </a:ext>
            </a:extLst>
          </p:cNvPr>
          <p:cNvSpPr>
            <a:spLocks noGrp="1"/>
          </p:cNvSpPr>
          <p:nvPr>
            <p:ph sz="quarter" idx="10"/>
          </p:nvPr>
        </p:nvSpPr>
        <p:spPr>
          <a:xfrm>
            <a:off x="584200" y="1435100"/>
            <a:ext cx="11018838" cy="5084469"/>
          </a:xfrm>
        </p:spPr>
        <p:txBody>
          <a:bodyPr/>
          <a:lstStyle/>
          <a:p>
            <a:r>
              <a:rPr lang="en-IE" dirty="0">
                <a:latin typeface="+mj-lt"/>
              </a:rPr>
              <a:t>PowerShell</a:t>
            </a:r>
          </a:p>
          <a:p>
            <a:r>
              <a:rPr lang="en-IE" sz="2000" dirty="0"/>
              <a:t>Write to </a:t>
            </a:r>
            <a:r>
              <a:rPr lang="en-IE" sz="2000" dirty="0">
                <a:solidFill>
                  <a:srgbClr val="0F780F"/>
                </a:solidFill>
                <a:latin typeface="Consolas" panose="020B0609020204030204" pitchFamily="49" charset="0"/>
              </a:rPr>
              <a:t>$</a:t>
            </a:r>
            <a:r>
              <a:rPr lang="en-IE" sz="2000" dirty="0" err="1">
                <a:solidFill>
                  <a:srgbClr val="0F780F"/>
                </a:solidFill>
                <a:latin typeface="Consolas" panose="020B0609020204030204" pitchFamily="49" charset="0"/>
              </a:rPr>
              <a:t>DeploymentScriptsOutput</a:t>
            </a:r>
            <a:endParaRPr lang="en-IE" sz="2000" dirty="0">
              <a:solidFill>
                <a:srgbClr val="0F780F"/>
              </a:solidFill>
              <a:latin typeface="Consolas" panose="020B0609020204030204" pitchFamily="49" charset="0"/>
            </a:endParaRPr>
          </a:p>
          <a:p>
            <a:r>
              <a:rPr lang="en-IE" sz="2000" dirty="0">
                <a:solidFill>
                  <a:srgbClr val="C00000"/>
                </a:solidFill>
                <a:latin typeface="Consolas" panose="020B0609020204030204" pitchFamily="49" charset="0"/>
              </a:rPr>
              <a:t>$</a:t>
            </a:r>
            <a:r>
              <a:rPr lang="en-IE" sz="2000" dirty="0" err="1">
                <a:solidFill>
                  <a:srgbClr val="C00000"/>
                </a:solidFill>
                <a:latin typeface="Consolas" panose="020B0609020204030204" pitchFamily="49" charset="0"/>
              </a:rPr>
              <a:t>DeploymentScriptOutputs</a:t>
            </a:r>
            <a:r>
              <a:rPr lang="en-IE" sz="2000" dirty="0">
                <a:solidFill>
                  <a:srgbClr val="C00000"/>
                </a:solidFill>
                <a:latin typeface="Consolas" panose="020B0609020204030204" pitchFamily="49" charset="0"/>
              </a:rPr>
              <a:t> = @{}</a:t>
            </a:r>
          </a:p>
          <a:p>
            <a:r>
              <a:rPr lang="en-IE" sz="2000" dirty="0">
                <a:solidFill>
                  <a:srgbClr val="C00000"/>
                </a:solidFill>
                <a:latin typeface="Consolas" panose="020B0609020204030204" pitchFamily="49" charset="0"/>
              </a:rPr>
              <a:t>$</a:t>
            </a:r>
            <a:r>
              <a:rPr lang="en-IE" sz="2000" dirty="0" err="1">
                <a:solidFill>
                  <a:srgbClr val="C00000"/>
                </a:solidFill>
                <a:latin typeface="Consolas" panose="020B0609020204030204" pitchFamily="49" charset="0"/>
              </a:rPr>
              <a:t>DeploymentScriptOutputs</a:t>
            </a:r>
            <a:r>
              <a:rPr lang="en-IE" sz="2000" dirty="0">
                <a:solidFill>
                  <a:srgbClr val="C00000"/>
                </a:solidFill>
                <a:latin typeface="Consolas" panose="020B0609020204030204" pitchFamily="49" charset="0"/>
              </a:rPr>
              <a:t>['text'] = $output</a:t>
            </a:r>
          </a:p>
          <a:p>
            <a:endParaRPr lang="en-IE" sz="2000" dirty="0">
              <a:latin typeface="Consolas" panose="020B0609020204030204" pitchFamily="49" charset="0"/>
            </a:endParaRPr>
          </a:p>
          <a:p>
            <a:r>
              <a:rPr lang="en-IE" dirty="0">
                <a:latin typeface="+mj-lt"/>
              </a:rPr>
              <a:t>CLI</a:t>
            </a:r>
          </a:p>
          <a:p>
            <a:r>
              <a:rPr lang="en-IE" sz="2000" dirty="0"/>
              <a:t>Write JSON containing name-value pairs to </a:t>
            </a:r>
            <a:r>
              <a:rPr lang="en-IE" sz="2000" dirty="0">
                <a:solidFill>
                  <a:srgbClr val="0F780F"/>
                </a:solidFill>
                <a:latin typeface="Consolas" panose="020B0609020204030204" pitchFamily="49" charset="0"/>
              </a:rPr>
              <a:t>AZ_SCRIPTS_OUTPUT_PATH</a:t>
            </a:r>
          </a:p>
          <a:p>
            <a:r>
              <a:rPr lang="en-IE" sz="2000" dirty="0">
                <a:solidFill>
                  <a:schemeClr val="tx1">
                    <a:lumMod val="95000"/>
                    <a:lumOff val="5000"/>
                  </a:schemeClr>
                </a:solidFill>
              </a:rPr>
              <a:t>Values can be strings, objects or arrays</a:t>
            </a:r>
          </a:p>
          <a:p>
            <a:r>
              <a:rPr lang="en-IE" sz="1800" dirty="0">
                <a:solidFill>
                  <a:srgbClr val="C00000"/>
                </a:solidFill>
                <a:latin typeface="Consolas" panose="020B0609020204030204" pitchFamily="49" charset="0"/>
              </a:rPr>
              <a:t>echo '{ "text": "' $output '" }' &gt; $AZ_SCRIPTS_OUTPUT_PATH"</a:t>
            </a:r>
          </a:p>
          <a:p>
            <a:endParaRPr lang="en-IE" sz="1800" dirty="0">
              <a:solidFill>
                <a:srgbClr val="C00000"/>
              </a:solidFill>
            </a:endParaRPr>
          </a:p>
          <a:p>
            <a:r>
              <a:rPr lang="en-IE" dirty="0">
                <a:latin typeface="+mj-lt"/>
              </a:rPr>
              <a:t>Access</a:t>
            </a:r>
          </a:p>
          <a:p>
            <a:r>
              <a:rPr lang="en-IE" sz="2000" dirty="0"/>
              <a:t>From template resources or outputs</a:t>
            </a:r>
          </a:p>
          <a:p>
            <a:r>
              <a:rPr lang="en-IE" sz="2000" dirty="0">
                <a:solidFill>
                  <a:srgbClr val="C00000"/>
                </a:solidFill>
                <a:latin typeface="Consolas" panose="020B0609020204030204" pitchFamily="49" charset="0"/>
              </a:rPr>
              <a:t>[reference('&lt;</a:t>
            </a:r>
            <a:r>
              <a:rPr lang="en-IE" sz="2000" dirty="0" err="1">
                <a:solidFill>
                  <a:srgbClr val="C00000"/>
                </a:solidFill>
                <a:latin typeface="Consolas" panose="020B0609020204030204" pitchFamily="49" charset="0"/>
              </a:rPr>
              <a:t>ResourceName</a:t>
            </a:r>
            <a:r>
              <a:rPr lang="en-IE" sz="2000" dirty="0">
                <a:solidFill>
                  <a:srgbClr val="C00000"/>
                </a:solidFill>
                <a:latin typeface="Consolas" panose="020B0609020204030204" pitchFamily="49" charset="0"/>
              </a:rPr>
              <a:t>&gt;').</a:t>
            </a:r>
            <a:r>
              <a:rPr lang="en-IE" sz="2000" dirty="0" err="1">
                <a:solidFill>
                  <a:srgbClr val="C00000"/>
                </a:solidFill>
                <a:latin typeface="Consolas" panose="020B0609020204030204" pitchFamily="49" charset="0"/>
              </a:rPr>
              <a:t>output.text</a:t>
            </a:r>
            <a:r>
              <a:rPr lang="en-IE" sz="2000" dirty="0">
                <a:solidFill>
                  <a:srgbClr val="C00000"/>
                </a:solidFill>
                <a:latin typeface="Consolas" panose="020B0609020204030204" pitchFamily="49" charset="0"/>
              </a:rPr>
              <a:t>]</a:t>
            </a:r>
            <a:endParaRPr lang="en-IE" sz="2000" dirty="0"/>
          </a:p>
        </p:txBody>
      </p:sp>
    </p:spTree>
    <p:extLst>
      <p:ext uri="{BB962C8B-B14F-4D97-AF65-F5344CB8AC3E}">
        <p14:creationId xmlns:p14="http://schemas.microsoft.com/office/powerpoint/2010/main" val="3597567939"/>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DA76A-4483-46E5-9323-077CF55F38B2}"/>
              </a:ext>
            </a:extLst>
          </p:cNvPr>
          <p:cNvSpPr>
            <a:spLocks noGrp="1"/>
          </p:cNvSpPr>
          <p:nvPr>
            <p:ph type="title"/>
          </p:nvPr>
        </p:nvSpPr>
        <p:spPr/>
        <p:txBody>
          <a:bodyPr/>
          <a:lstStyle/>
          <a:p>
            <a:r>
              <a:rPr lang="en-IE" dirty="0"/>
              <a:t>Clean-Up Modes</a:t>
            </a:r>
          </a:p>
        </p:txBody>
      </p:sp>
      <p:sp>
        <p:nvSpPr>
          <p:cNvPr id="6" name="Content Placeholder 5">
            <a:extLst>
              <a:ext uri="{FF2B5EF4-FFF2-40B4-BE49-F238E27FC236}">
                <a16:creationId xmlns:a16="http://schemas.microsoft.com/office/drawing/2014/main" id="{BAA3B457-FE46-4A82-9E51-A435EF07DB83}"/>
              </a:ext>
            </a:extLst>
          </p:cNvPr>
          <p:cNvSpPr>
            <a:spLocks noGrp="1"/>
          </p:cNvSpPr>
          <p:nvPr>
            <p:ph sz="quarter" idx="10"/>
          </p:nvPr>
        </p:nvSpPr>
        <p:spPr>
          <a:xfrm>
            <a:off x="584200" y="1435100"/>
            <a:ext cx="5511800" cy="1908215"/>
          </a:xfrm>
        </p:spPr>
        <p:txBody>
          <a:bodyPr/>
          <a:lstStyle/>
          <a:p>
            <a:pPr marL="457200" indent="-457200">
              <a:buFont typeface="Arial" panose="020B0604020202020204" pitchFamily="34" charset="0"/>
              <a:buChar char="•"/>
            </a:pPr>
            <a:r>
              <a:rPr lang="en-IE" dirty="0"/>
              <a:t>Control </a:t>
            </a:r>
            <a:r>
              <a:rPr lang="en-IE" dirty="0" err="1"/>
              <a:t>cleanup</a:t>
            </a:r>
            <a:r>
              <a:rPr lang="en-IE" dirty="0"/>
              <a:t> of automatically-created resources</a:t>
            </a:r>
          </a:p>
          <a:p>
            <a:pPr marL="914400" lvl="1" indent="-457200">
              <a:buFont typeface="Arial" panose="020B0604020202020204" pitchFamily="34" charset="0"/>
              <a:buChar char="•"/>
            </a:pPr>
            <a:r>
              <a:rPr lang="en-IE" dirty="0"/>
              <a:t>Storage account and ACI</a:t>
            </a:r>
          </a:p>
          <a:p>
            <a:pPr marL="914400" lvl="1" indent="-457200">
              <a:buFont typeface="Arial" panose="020B0604020202020204" pitchFamily="34" charset="0"/>
              <a:buChar char="•"/>
            </a:pPr>
            <a:r>
              <a:rPr lang="en-IE" dirty="0"/>
              <a:t>File share if using existing storage account</a:t>
            </a:r>
          </a:p>
        </p:txBody>
      </p:sp>
      <p:sp>
        <p:nvSpPr>
          <p:cNvPr id="4" name="Rectangle 3">
            <a:extLst>
              <a:ext uri="{FF2B5EF4-FFF2-40B4-BE49-F238E27FC236}">
                <a16:creationId xmlns:a16="http://schemas.microsoft.com/office/drawing/2014/main" id="{AF4207A1-EE59-49E4-BE49-2790A049D925}"/>
              </a:ext>
            </a:extLst>
          </p:cNvPr>
          <p:cNvSpPr/>
          <p:nvPr/>
        </p:nvSpPr>
        <p:spPr>
          <a:xfrm>
            <a:off x="6368032" y="1485352"/>
            <a:ext cx="5238751" cy="1450397"/>
          </a:xfrm>
          <a:prstGeom prst="rect">
            <a:avLst/>
          </a:prstGeom>
        </p:spPr>
        <p:txBody>
          <a:bodyPr wrap="square">
            <a:spAutoFit/>
          </a:bodyPr>
          <a:lstStyle/>
          <a:p>
            <a:r>
              <a:rPr lang="en-IE" dirty="0">
                <a:solidFill>
                  <a:schemeClr val="accent4">
                    <a:lumMod val="75000"/>
                  </a:schemeClr>
                </a:solidFill>
                <a:latin typeface="Consolas" panose="020B0609020204030204" pitchFamily="49" charset="0"/>
              </a:rPr>
              <a:t>"properties"</a:t>
            </a:r>
            <a:r>
              <a:rPr lang="en-IE" dirty="0">
                <a:latin typeface="Consolas" panose="020B0609020204030204" pitchFamily="49" charset="0"/>
              </a:rPr>
              <a:t>: {</a:t>
            </a:r>
          </a:p>
          <a:p>
            <a:r>
              <a:rPr lang="en-IE" dirty="0">
                <a:solidFill>
                  <a:schemeClr val="accent4">
                    <a:lumMod val="75000"/>
                  </a:schemeClr>
                </a:solidFill>
                <a:latin typeface="Consolas" panose="020B0609020204030204" pitchFamily="49" charset="0"/>
              </a:rPr>
              <a:t>   "</a:t>
            </a:r>
            <a:r>
              <a:rPr lang="en-IE" dirty="0" err="1">
                <a:solidFill>
                  <a:schemeClr val="accent4">
                    <a:lumMod val="75000"/>
                  </a:schemeClr>
                </a:solidFill>
                <a:latin typeface="Consolas" panose="020B0609020204030204" pitchFamily="49" charset="0"/>
              </a:rPr>
              <a:t>cleanupPreference</a:t>
            </a:r>
            <a:r>
              <a:rPr lang="en-IE" dirty="0">
                <a:solidFill>
                  <a:schemeClr val="accent4">
                    <a:lumMod val="75000"/>
                  </a:schemeClr>
                </a:solidFill>
                <a:latin typeface="Consolas" panose="020B0609020204030204" pitchFamily="49" charset="0"/>
              </a:rPr>
              <a:t>"</a:t>
            </a:r>
            <a:r>
              <a:rPr lang="en-IE" dirty="0">
                <a:latin typeface="Consolas" panose="020B0609020204030204" pitchFamily="49" charset="0"/>
              </a:rPr>
              <a:t>: </a:t>
            </a:r>
            <a:r>
              <a:rPr lang="en-IE" dirty="0">
                <a:solidFill>
                  <a:srgbClr val="C00000"/>
                </a:solidFill>
                <a:latin typeface="Consolas" panose="020B0609020204030204" pitchFamily="49" charset="0"/>
              </a:rPr>
              <a:t>"</a:t>
            </a:r>
            <a:r>
              <a:rPr lang="en-IE" dirty="0" err="1">
                <a:solidFill>
                  <a:srgbClr val="C00000"/>
                </a:solidFill>
                <a:latin typeface="Consolas" panose="020B0609020204030204" pitchFamily="49" charset="0"/>
              </a:rPr>
              <a:t>OnExpiration</a:t>
            </a:r>
            <a:r>
              <a:rPr lang="en-IE" dirty="0">
                <a:solidFill>
                  <a:srgbClr val="C00000"/>
                </a:solidFill>
                <a:latin typeface="Consolas" panose="020B0609020204030204" pitchFamily="49" charset="0"/>
              </a:rPr>
              <a:t>"</a:t>
            </a:r>
            <a:r>
              <a:rPr lang="en-IE" dirty="0">
                <a:latin typeface="Consolas" panose="020B0609020204030204" pitchFamily="49" charset="0"/>
              </a:rPr>
              <a:t>,</a:t>
            </a:r>
          </a:p>
          <a:p>
            <a:r>
              <a:rPr lang="en-IE" dirty="0">
                <a:latin typeface="Consolas" panose="020B0609020204030204" pitchFamily="49" charset="0"/>
              </a:rPr>
              <a:t>   </a:t>
            </a:r>
            <a:r>
              <a:rPr lang="en-IE" dirty="0">
                <a:solidFill>
                  <a:srgbClr val="0070C0"/>
                </a:solidFill>
                <a:latin typeface="Consolas" panose="020B0609020204030204" pitchFamily="49" charset="0"/>
              </a:rPr>
              <a:t>"</a:t>
            </a:r>
            <a:r>
              <a:rPr lang="en-IE" dirty="0" err="1">
                <a:solidFill>
                  <a:srgbClr val="0070C0"/>
                </a:solidFill>
                <a:latin typeface="Consolas" panose="020B0609020204030204" pitchFamily="49" charset="0"/>
              </a:rPr>
              <a:t>retentionInterval</a:t>
            </a:r>
            <a:r>
              <a:rPr lang="en-IE" dirty="0">
                <a:solidFill>
                  <a:srgbClr val="0070C0"/>
                </a:solidFill>
                <a:latin typeface="Consolas" panose="020B0609020204030204" pitchFamily="49" charset="0"/>
              </a:rPr>
              <a:t>": </a:t>
            </a:r>
            <a:r>
              <a:rPr lang="en-IE" dirty="0">
                <a:solidFill>
                  <a:srgbClr val="C00000"/>
                </a:solidFill>
                <a:latin typeface="Consolas" panose="020B0609020204030204" pitchFamily="49" charset="0"/>
              </a:rPr>
              <a:t>"P1D"</a:t>
            </a:r>
          </a:p>
          <a:p>
            <a:r>
              <a:rPr lang="en-IE" dirty="0">
                <a:latin typeface="Consolas" panose="020B0609020204030204" pitchFamily="49" charset="0"/>
              </a:rPr>
              <a:t>   ...</a:t>
            </a:r>
          </a:p>
          <a:p>
            <a:r>
              <a:rPr lang="en-IE" dirty="0">
                <a:latin typeface="Consolas" panose="020B0609020204030204" pitchFamily="49" charset="0"/>
              </a:rPr>
              <a:t>}</a:t>
            </a:r>
          </a:p>
        </p:txBody>
      </p:sp>
      <p:graphicFrame>
        <p:nvGraphicFramePr>
          <p:cNvPr id="5" name="Table 4">
            <a:extLst>
              <a:ext uri="{FF2B5EF4-FFF2-40B4-BE49-F238E27FC236}">
                <a16:creationId xmlns:a16="http://schemas.microsoft.com/office/drawing/2014/main" id="{EAA08D55-081E-4491-ADD1-5ED404BC40E1}"/>
              </a:ext>
            </a:extLst>
          </p:cNvPr>
          <p:cNvGraphicFramePr>
            <a:graphicFrameLocks noGrp="1"/>
          </p:cNvGraphicFramePr>
          <p:nvPr>
            <p:extLst>
              <p:ext uri="{D42A27DB-BD31-4B8C-83A1-F6EECF244321}">
                <p14:modId xmlns:p14="http://schemas.microsoft.com/office/powerpoint/2010/main" val="3304881285"/>
              </p:ext>
            </p:extLst>
          </p:nvPr>
        </p:nvGraphicFramePr>
        <p:xfrm>
          <a:off x="831851" y="4046078"/>
          <a:ext cx="10774932" cy="1997300"/>
        </p:xfrm>
        <a:graphic>
          <a:graphicData uri="http://schemas.openxmlformats.org/drawingml/2006/table">
            <a:tbl>
              <a:tblPr firstRow="1" bandRow="1">
                <a:tableStyleId>{5C22544A-7EE6-4342-B048-85BDC9FD1C3A}</a:tableStyleId>
              </a:tblPr>
              <a:tblGrid>
                <a:gridCol w="3591644">
                  <a:extLst>
                    <a:ext uri="{9D8B030D-6E8A-4147-A177-3AD203B41FA5}">
                      <a16:colId xmlns:a16="http://schemas.microsoft.com/office/drawing/2014/main" val="125993006"/>
                    </a:ext>
                  </a:extLst>
                </a:gridCol>
                <a:gridCol w="3591644">
                  <a:extLst>
                    <a:ext uri="{9D8B030D-6E8A-4147-A177-3AD203B41FA5}">
                      <a16:colId xmlns:a16="http://schemas.microsoft.com/office/drawing/2014/main" val="3405419303"/>
                    </a:ext>
                  </a:extLst>
                </a:gridCol>
                <a:gridCol w="3591644">
                  <a:extLst>
                    <a:ext uri="{9D8B030D-6E8A-4147-A177-3AD203B41FA5}">
                      <a16:colId xmlns:a16="http://schemas.microsoft.com/office/drawing/2014/main" val="3550828000"/>
                    </a:ext>
                  </a:extLst>
                </a:gridCol>
              </a:tblGrid>
              <a:tr h="650148">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Always</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err="1">
                          <a:gradFill>
                            <a:gsLst>
                              <a:gs pos="0">
                                <a:srgbClr val="FFFFFF"/>
                              </a:gs>
                              <a:gs pos="100000">
                                <a:srgbClr val="FFFFFF"/>
                              </a:gs>
                            </a:gsLst>
                            <a:lin ang="5400000" scaled="0"/>
                          </a:gradFill>
                          <a:latin typeface="+mj-lt"/>
                          <a:ea typeface="Segoe UI" pitchFamily="34" charset="0"/>
                          <a:cs typeface="Segoe UI" pitchFamily="34" charset="0"/>
                        </a:rPr>
                        <a:t>OnSuccess</a:t>
                      </a:r>
                      <a:endParaRPr lang="en-US" sz="2400" b="1" kern="1200" dirty="0">
                        <a:gradFill>
                          <a:gsLst>
                            <a:gs pos="0">
                              <a:srgbClr val="FFFFFF"/>
                            </a:gs>
                            <a:gs pos="100000">
                              <a:srgbClr val="FFFFFF"/>
                            </a:gs>
                          </a:gsLst>
                          <a:lin ang="5400000" scaled="0"/>
                        </a:gradFill>
                        <a:latin typeface="+mj-lt"/>
                        <a:ea typeface="Segoe UI" pitchFamily="34" charset="0"/>
                        <a:cs typeface="Segoe UI" pitchFamily="34" charset="0"/>
                      </a:endParaRP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err="1">
                          <a:gradFill>
                            <a:gsLst>
                              <a:gs pos="0">
                                <a:srgbClr val="FFFFFF"/>
                              </a:gs>
                              <a:gs pos="100000">
                                <a:srgbClr val="FFFFFF"/>
                              </a:gs>
                            </a:gsLst>
                            <a:lin ang="5400000" scaled="0"/>
                          </a:gradFill>
                          <a:latin typeface="+mj-lt"/>
                          <a:ea typeface="Segoe UI" pitchFamily="34" charset="0"/>
                          <a:cs typeface="Segoe UI" pitchFamily="34" charset="0"/>
                        </a:rPr>
                        <a:t>OnExpiration</a:t>
                      </a:r>
                      <a:endParaRPr lang="en-US" sz="2400" b="1" kern="1200" dirty="0">
                        <a:gradFill>
                          <a:gsLst>
                            <a:gs pos="0">
                              <a:srgbClr val="FFFFFF"/>
                            </a:gs>
                            <a:gs pos="100000">
                              <a:srgbClr val="FFFFFF"/>
                            </a:gs>
                          </a:gsLst>
                          <a:lin ang="5400000" scaled="0"/>
                        </a:gradFill>
                        <a:latin typeface="+mj-lt"/>
                        <a:ea typeface="Segoe UI" pitchFamily="34" charset="0"/>
                        <a:cs typeface="Segoe UI" pitchFamily="34" charset="0"/>
                      </a:endParaRPr>
                    </a:p>
                  </a:txBody>
                  <a:tcPr marL="174876" marR="174876" marT="179285" marB="179285" anchor="ctr">
                    <a:solidFill>
                      <a:schemeClr val="tx2"/>
                    </a:solidFill>
                  </a:tcPr>
                </a:tc>
                <a:extLst>
                  <a:ext uri="{0D108BD9-81ED-4DB2-BD59-A6C34878D82A}">
                    <a16:rowId xmlns:a16="http://schemas.microsoft.com/office/drawing/2014/main" val="1918844911"/>
                  </a:ext>
                </a:extLst>
              </a:tr>
              <a:tr h="1142599">
                <a:tc>
                  <a:txBody>
                    <a:bodyPr/>
                    <a:lstStyle/>
                    <a:p>
                      <a:r>
                        <a:rPr lang="en-US" sz="2000" dirty="0">
                          <a:solidFill>
                            <a:schemeClr val="tx1"/>
                          </a:solidFill>
                          <a:latin typeface="+mn-lt"/>
                        </a:rPr>
                        <a:t>Delete when script reaches terminal state</a:t>
                      </a:r>
                    </a:p>
                  </a:txBody>
                  <a:tcPr marL="174876" marR="174876" marT="179285" marB="179285">
                    <a:solidFill>
                      <a:schemeClr val="bg1">
                        <a:lumMod val="95000"/>
                      </a:schemeClr>
                    </a:solidFill>
                  </a:tcPr>
                </a:tc>
                <a:tc>
                  <a:txBody>
                    <a:bodyPr/>
                    <a:lstStyle/>
                    <a:p>
                      <a:r>
                        <a:rPr lang="en-US" sz="2000" b="0" i="0" u="none" dirty="0">
                          <a:solidFill>
                            <a:schemeClr val="tx1"/>
                          </a:solidFill>
                          <a:latin typeface="+mn-lt"/>
                        </a:rPr>
                        <a:t>Delete if script execution returns success</a:t>
                      </a:r>
                      <a:endParaRPr lang="en-US" sz="20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2000" b="0" i="0" u="none" dirty="0">
                          <a:solidFill>
                            <a:schemeClr val="tx1"/>
                          </a:solidFill>
                          <a:latin typeface="+mn-lt"/>
                        </a:rPr>
                        <a:t>Delete once period specified in </a:t>
                      </a:r>
                      <a:r>
                        <a:rPr lang="en-US" sz="2000" b="0" i="0" u="none" dirty="0" err="1">
                          <a:solidFill>
                            <a:srgbClr val="0F780F"/>
                          </a:solidFill>
                          <a:latin typeface="Consolas" panose="020B0609020204030204" pitchFamily="49" charset="0"/>
                        </a:rPr>
                        <a:t>retentionInterval</a:t>
                      </a:r>
                      <a:r>
                        <a:rPr lang="en-US" sz="2000" b="0" i="0" u="none" dirty="0">
                          <a:solidFill>
                            <a:schemeClr val="tx1"/>
                          </a:solidFill>
                          <a:latin typeface="+mn-lt"/>
                        </a:rPr>
                        <a:t> expires</a:t>
                      </a:r>
                      <a:endParaRPr lang="en-US" sz="2000" b="1" dirty="0">
                        <a:solidFill>
                          <a:schemeClr val="tx1"/>
                        </a:solidFill>
                        <a:latin typeface="+mn-lt"/>
                      </a:endParaRPr>
                    </a:p>
                  </a:txBody>
                  <a:tcPr marL="174876" marR="174876" marT="179285" marB="179285">
                    <a:solidFill>
                      <a:schemeClr val="bg1">
                        <a:lumMod val="95000"/>
                      </a:schemeClr>
                    </a:solidFill>
                  </a:tcPr>
                </a:tc>
                <a:extLst>
                  <a:ext uri="{0D108BD9-81ED-4DB2-BD59-A6C34878D82A}">
                    <a16:rowId xmlns:a16="http://schemas.microsoft.com/office/drawing/2014/main" val="2811882829"/>
                  </a:ext>
                </a:extLst>
              </a:tr>
            </a:tbl>
          </a:graphicData>
        </a:graphic>
      </p:graphicFrame>
    </p:spTree>
    <p:extLst>
      <p:ext uri="{BB962C8B-B14F-4D97-AF65-F5344CB8AC3E}">
        <p14:creationId xmlns:p14="http://schemas.microsoft.com/office/powerpoint/2010/main" val="218068634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DA76A-4483-46E5-9323-077CF55F38B2}"/>
              </a:ext>
            </a:extLst>
          </p:cNvPr>
          <p:cNvSpPr>
            <a:spLocks noGrp="1"/>
          </p:cNvSpPr>
          <p:nvPr>
            <p:ph type="title"/>
          </p:nvPr>
        </p:nvSpPr>
        <p:spPr/>
        <p:txBody>
          <a:bodyPr/>
          <a:lstStyle/>
          <a:p>
            <a:r>
              <a:rPr lang="en-IE" dirty="0"/>
              <a:t>Repeated Execution</a:t>
            </a:r>
          </a:p>
        </p:txBody>
      </p:sp>
      <p:sp>
        <p:nvSpPr>
          <p:cNvPr id="3" name="Content Placeholder 2">
            <a:extLst>
              <a:ext uri="{FF2B5EF4-FFF2-40B4-BE49-F238E27FC236}">
                <a16:creationId xmlns:a16="http://schemas.microsoft.com/office/drawing/2014/main" id="{8E8A4BB4-F6FF-4601-91DD-EDDD744BB418}"/>
              </a:ext>
            </a:extLst>
          </p:cNvPr>
          <p:cNvSpPr>
            <a:spLocks noGrp="1"/>
          </p:cNvSpPr>
          <p:nvPr>
            <p:ph sz="quarter" idx="10"/>
          </p:nvPr>
        </p:nvSpPr>
        <p:spPr>
          <a:xfrm>
            <a:off x="584200" y="1435100"/>
            <a:ext cx="4302125" cy="3822585"/>
          </a:xfrm>
        </p:spPr>
        <p:txBody>
          <a:bodyPr/>
          <a:lstStyle/>
          <a:p>
            <a:pPr marL="457200" indent="-457200">
              <a:buFont typeface="Arial" panose="020B0604020202020204" pitchFamily="34" charset="0"/>
              <a:buChar char="•"/>
            </a:pPr>
            <a:r>
              <a:rPr lang="en-IE" sz="2400" dirty="0"/>
              <a:t>Redeployment will not re-execute script if no settings changed</a:t>
            </a:r>
          </a:p>
          <a:p>
            <a:pPr marL="457200" indent="-457200">
              <a:buFont typeface="Arial" panose="020B0604020202020204" pitchFamily="34" charset="0"/>
              <a:buChar char="•"/>
            </a:pPr>
            <a:r>
              <a:rPr lang="en-IE" sz="2400" dirty="0"/>
              <a:t>Force redeployment</a:t>
            </a:r>
          </a:p>
          <a:p>
            <a:pPr marL="914400" lvl="1" indent="-457200">
              <a:buFont typeface="Arial" panose="020B0604020202020204" pitchFamily="34" charset="0"/>
              <a:buChar char="•"/>
            </a:pPr>
            <a:r>
              <a:rPr lang="en-IE" sz="1800" dirty="0"/>
              <a:t>Modify the resource name or value of </a:t>
            </a:r>
            <a:r>
              <a:rPr lang="en-IE" sz="1800" dirty="0" err="1">
                <a:solidFill>
                  <a:srgbClr val="0F780F"/>
                </a:solidFill>
                <a:latin typeface="Consolas" panose="020B0609020204030204" pitchFamily="49" charset="0"/>
              </a:rPr>
              <a:t>forceUpdateTag</a:t>
            </a:r>
            <a:endParaRPr lang="en-IE" sz="1800" dirty="0">
              <a:solidFill>
                <a:srgbClr val="0F780F"/>
              </a:solidFill>
              <a:latin typeface="Consolas" panose="020B0609020204030204" pitchFamily="49" charset="0"/>
            </a:endParaRPr>
          </a:p>
          <a:p>
            <a:pPr marL="914400" lvl="1" indent="-457200">
              <a:buFont typeface="Arial" panose="020B0604020202020204" pitchFamily="34" charset="0"/>
              <a:buChar char="•"/>
            </a:pPr>
            <a:r>
              <a:rPr lang="en-IE" sz="1800" dirty="0"/>
              <a:t>Reference parameter with default value </a:t>
            </a:r>
            <a:r>
              <a:rPr lang="en-IE" sz="1800" dirty="0" err="1">
                <a:solidFill>
                  <a:srgbClr val="0F780F"/>
                </a:solidFill>
                <a:latin typeface="Consolas" panose="020B0609020204030204" pitchFamily="49" charset="0"/>
              </a:rPr>
              <a:t>newGuid</a:t>
            </a:r>
            <a:r>
              <a:rPr lang="en-IE" sz="1800" dirty="0">
                <a:solidFill>
                  <a:srgbClr val="0F780F"/>
                </a:solidFill>
                <a:latin typeface="Consolas" panose="020B0609020204030204" pitchFamily="49" charset="0"/>
              </a:rPr>
              <a:t>()</a:t>
            </a:r>
            <a:r>
              <a:rPr lang="en-IE" sz="1800" dirty="0"/>
              <a:t> or </a:t>
            </a:r>
            <a:r>
              <a:rPr lang="en-IE" sz="1800" dirty="0" err="1">
                <a:solidFill>
                  <a:srgbClr val="0F780F"/>
                </a:solidFill>
                <a:latin typeface="Consolas" panose="020B0609020204030204" pitchFamily="49" charset="0"/>
              </a:rPr>
              <a:t>utcNow</a:t>
            </a:r>
            <a:r>
              <a:rPr lang="en-IE" sz="1800" dirty="0">
                <a:solidFill>
                  <a:srgbClr val="0F780F"/>
                </a:solidFill>
                <a:latin typeface="Consolas" panose="020B0609020204030204" pitchFamily="49" charset="0"/>
              </a:rPr>
              <a:t>()</a:t>
            </a:r>
          </a:p>
          <a:p>
            <a:pPr marL="457200" indent="-457200">
              <a:buFont typeface="Arial" panose="020B0604020202020204" pitchFamily="34" charset="0"/>
              <a:buChar char="•"/>
            </a:pPr>
            <a:r>
              <a:rPr lang="en-IE" sz="2400" dirty="0">
                <a:solidFill>
                  <a:schemeClr val="tx1">
                    <a:lumMod val="95000"/>
                    <a:lumOff val="5000"/>
                  </a:schemeClr>
                </a:solidFill>
              </a:rPr>
              <a:t>Script idempotency</a:t>
            </a:r>
          </a:p>
          <a:p>
            <a:pPr marL="914400" lvl="1" indent="-457200">
              <a:buFont typeface="Arial" panose="020B0604020202020204" pitchFamily="34" charset="0"/>
              <a:buChar char="•"/>
            </a:pPr>
            <a:r>
              <a:rPr lang="en-IE" sz="1800" dirty="0">
                <a:solidFill>
                  <a:schemeClr val="tx1">
                    <a:lumMod val="95000"/>
                    <a:lumOff val="5000"/>
                  </a:schemeClr>
                </a:solidFill>
              </a:rPr>
              <a:t>Write idempotent scripts that are safe to run more than once</a:t>
            </a:r>
          </a:p>
        </p:txBody>
      </p:sp>
      <p:sp>
        <p:nvSpPr>
          <p:cNvPr id="5" name="Rectangle 4">
            <a:extLst>
              <a:ext uri="{FF2B5EF4-FFF2-40B4-BE49-F238E27FC236}">
                <a16:creationId xmlns:a16="http://schemas.microsoft.com/office/drawing/2014/main" id="{9AB16F91-F7D3-43D6-A4EC-A249EA71F014}"/>
              </a:ext>
            </a:extLst>
          </p:cNvPr>
          <p:cNvSpPr/>
          <p:nvPr/>
        </p:nvSpPr>
        <p:spPr>
          <a:xfrm>
            <a:off x="5362575" y="1435100"/>
            <a:ext cx="7515225" cy="4438138"/>
          </a:xfrm>
          <a:prstGeom prst="rect">
            <a:avLst/>
          </a:prstGeom>
        </p:spPr>
        <p:txBody>
          <a:bodyPr wrap="square">
            <a:spAutoFit/>
          </a:bodyPr>
          <a:lstStyle/>
          <a:p>
            <a:r>
              <a:rPr lang="en-IE" dirty="0">
                <a:solidFill>
                  <a:schemeClr val="accent4">
                    <a:lumMod val="75000"/>
                  </a:schemeClr>
                </a:solidFill>
                <a:latin typeface="Consolas" panose="020B0609020204030204" pitchFamily="49" charset="0"/>
              </a:rPr>
              <a:t>"parameters"</a:t>
            </a:r>
            <a:r>
              <a:rPr lang="en-IE" dirty="0">
                <a:latin typeface="Consolas" panose="020B0609020204030204" pitchFamily="49" charset="0"/>
              </a:rPr>
              <a:t>: {</a:t>
            </a:r>
          </a:p>
          <a:p>
            <a:r>
              <a:rPr lang="en-IE" dirty="0">
                <a:latin typeface="Consolas" panose="020B0609020204030204" pitchFamily="49" charset="0"/>
              </a:rPr>
              <a:t>   </a:t>
            </a:r>
            <a:r>
              <a:rPr lang="en-IE" dirty="0">
                <a:solidFill>
                  <a:schemeClr val="accent4">
                    <a:lumMod val="75000"/>
                  </a:schemeClr>
                </a:solidFill>
                <a:latin typeface="Consolas" panose="020B0609020204030204" pitchFamily="49" charset="0"/>
              </a:rPr>
              <a:t>"</a:t>
            </a:r>
            <a:r>
              <a:rPr lang="en-IE" dirty="0" err="1">
                <a:solidFill>
                  <a:schemeClr val="accent4">
                    <a:lumMod val="75000"/>
                  </a:schemeClr>
                </a:solidFill>
                <a:latin typeface="Consolas" panose="020B0609020204030204" pitchFamily="49" charset="0"/>
              </a:rPr>
              <a:t>utcValue</a:t>
            </a:r>
            <a:r>
              <a:rPr lang="en-IE" dirty="0">
                <a:solidFill>
                  <a:schemeClr val="accent4">
                    <a:lumMod val="75000"/>
                  </a:schemeClr>
                </a:solidFill>
                <a:latin typeface="Consolas" panose="020B0609020204030204" pitchFamily="49" charset="0"/>
              </a:rPr>
              <a:t>"</a:t>
            </a:r>
            <a:r>
              <a:rPr lang="en-IE" dirty="0">
                <a:latin typeface="Consolas" panose="020B0609020204030204" pitchFamily="49" charset="0"/>
              </a:rPr>
              <a:t>: {</a:t>
            </a:r>
          </a:p>
          <a:p>
            <a:r>
              <a:rPr lang="en-IE" dirty="0">
                <a:latin typeface="Consolas" panose="020B0609020204030204" pitchFamily="49" charset="0"/>
              </a:rPr>
              <a:t>      </a:t>
            </a:r>
            <a:r>
              <a:rPr lang="en-IE" dirty="0">
                <a:solidFill>
                  <a:schemeClr val="accent4">
                    <a:lumMod val="75000"/>
                  </a:schemeClr>
                </a:solidFill>
                <a:latin typeface="Consolas" panose="020B0609020204030204" pitchFamily="49" charset="0"/>
              </a:rPr>
              <a:t>"type"</a:t>
            </a:r>
            <a:r>
              <a:rPr lang="en-IE" dirty="0">
                <a:latin typeface="Consolas" panose="020B0609020204030204" pitchFamily="49" charset="0"/>
              </a:rPr>
              <a:t>: </a:t>
            </a:r>
            <a:r>
              <a:rPr lang="en-IE" dirty="0">
                <a:solidFill>
                  <a:srgbClr val="C00000"/>
                </a:solidFill>
                <a:latin typeface="Consolas" panose="020B0609020204030204" pitchFamily="49" charset="0"/>
              </a:rPr>
              <a:t>"string"</a:t>
            </a:r>
            <a:r>
              <a:rPr lang="en-IE" dirty="0">
                <a:latin typeface="Consolas" panose="020B0609020204030204" pitchFamily="49" charset="0"/>
              </a:rPr>
              <a:t>,</a:t>
            </a:r>
          </a:p>
          <a:p>
            <a:r>
              <a:rPr lang="en-IE" dirty="0">
                <a:latin typeface="Consolas" panose="020B0609020204030204" pitchFamily="49" charset="0"/>
              </a:rPr>
              <a:t>      </a:t>
            </a:r>
            <a:r>
              <a:rPr lang="en-IE" dirty="0">
                <a:solidFill>
                  <a:schemeClr val="accent4">
                    <a:lumMod val="75000"/>
                  </a:schemeClr>
                </a:solidFill>
                <a:latin typeface="Consolas" panose="020B0609020204030204" pitchFamily="49" charset="0"/>
              </a:rPr>
              <a:t>"</a:t>
            </a:r>
            <a:r>
              <a:rPr lang="en-IE" dirty="0" err="1">
                <a:solidFill>
                  <a:schemeClr val="accent4">
                    <a:lumMod val="75000"/>
                  </a:schemeClr>
                </a:solidFill>
                <a:latin typeface="Consolas" panose="020B0609020204030204" pitchFamily="49" charset="0"/>
              </a:rPr>
              <a:t>defaultValue</a:t>
            </a:r>
            <a:r>
              <a:rPr lang="en-IE" dirty="0">
                <a:solidFill>
                  <a:schemeClr val="accent4">
                    <a:lumMod val="75000"/>
                  </a:schemeClr>
                </a:solidFill>
                <a:latin typeface="Consolas" panose="020B0609020204030204" pitchFamily="49" charset="0"/>
              </a:rPr>
              <a:t>"</a:t>
            </a:r>
            <a:r>
              <a:rPr lang="en-IE" dirty="0">
                <a:latin typeface="Consolas" panose="020B0609020204030204" pitchFamily="49" charset="0"/>
              </a:rPr>
              <a:t>: </a:t>
            </a:r>
            <a:r>
              <a:rPr lang="en-IE" dirty="0">
                <a:solidFill>
                  <a:srgbClr val="C00000"/>
                </a:solidFill>
                <a:latin typeface="Consolas" panose="020B0609020204030204" pitchFamily="49" charset="0"/>
              </a:rPr>
              <a:t>"[</a:t>
            </a:r>
            <a:r>
              <a:rPr lang="en-IE" dirty="0" err="1">
                <a:solidFill>
                  <a:srgbClr val="C00000"/>
                </a:solidFill>
                <a:latin typeface="Consolas" panose="020B0609020204030204" pitchFamily="49" charset="0"/>
              </a:rPr>
              <a:t>utcNow</a:t>
            </a:r>
            <a:r>
              <a:rPr lang="en-IE" dirty="0">
                <a:solidFill>
                  <a:srgbClr val="C00000"/>
                </a:solidFill>
                <a:latin typeface="Consolas" panose="020B0609020204030204" pitchFamily="49" charset="0"/>
              </a:rPr>
              <a:t>()]"</a:t>
            </a:r>
          </a:p>
          <a:p>
            <a:r>
              <a:rPr lang="en-IE" dirty="0">
                <a:latin typeface="Consolas" panose="020B0609020204030204" pitchFamily="49" charset="0"/>
              </a:rPr>
              <a:t>   }</a:t>
            </a:r>
          </a:p>
          <a:p>
            <a:r>
              <a:rPr lang="en-IE" dirty="0">
                <a:latin typeface="Consolas" panose="020B0609020204030204" pitchFamily="49" charset="0"/>
              </a:rPr>
              <a:t> },</a:t>
            </a:r>
          </a:p>
          <a:p>
            <a:r>
              <a:rPr lang="en-IE" dirty="0">
                <a:latin typeface="Consolas" panose="020B0609020204030204" pitchFamily="49" charset="0"/>
              </a:rPr>
              <a:t> </a:t>
            </a:r>
            <a:r>
              <a:rPr lang="en-IE" dirty="0">
                <a:solidFill>
                  <a:schemeClr val="accent4">
                    <a:lumMod val="75000"/>
                  </a:schemeClr>
                </a:solidFill>
                <a:latin typeface="Consolas" panose="020B0609020204030204" pitchFamily="49" charset="0"/>
              </a:rPr>
              <a:t>"resources"</a:t>
            </a:r>
            <a:r>
              <a:rPr lang="en-IE" dirty="0">
                <a:latin typeface="Consolas" panose="020B0609020204030204" pitchFamily="49" charset="0"/>
              </a:rPr>
              <a:t>: [</a:t>
            </a:r>
          </a:p>
          <a:p>
            <a:r>
              <a:rPr lang="en-IE" dirty="0">
                <a:latin typeface="Consolas" panose="020B0609020204030204" pitchFamily="49" charset="0"/>
              </a:rPr>
              <a:t>   {</a:t>
            </a:r>
          </a:p>
          <a:p>
            <a:r>
              <a:rPr lang="en-IE" dirty="0">
                <a:latin typeface="Consolas" panose="020B0609020204030204" pitchFamily="49" charset="0"/>
              </a:rPr>
              <a:t>     </a:t>
            </a:r>
            <a:r>
              <a:rPr lang="en-IE" dirty="0">
                <a:solidFill>
                  <a:schemeClr val="accent4">
                    <a:lumMod val="75000"/>
                  </a:schemeClr>
                </a:solidFill>
                <a:latin typeface="Consolas" panose="020B0609020204030204" pitchFamily="49" charset="0"/>
              </a:rPr>
              <a:t>"type"</a:t>
            </a:r>
            <a:r>
              <a:rPr lang="en-IE" dirty="0">
                <a:latin typeface="Consolas" panose="020B0609020204030204" pitchFamily="49" charset="0"/>
              </a:rPr>
              <a:t>: </a:t>
            </a:r>
            <a:r>
              <a:rPr lang="en-IE" dirty="0">
                <a:solidFill>
                  <a:srgbClr val="C00000"/>
                </a:solidFill>
                <a:latin typeface="Consolas" panose="020B0609020204030204" pitchFamily="49" charset="0"/>
              </a:rPr>
              <a:t>"</a:t>
            </a:r>
            <a:r>
              <a:rPr lang="en-IE" dirty="0" err="1">
                <a:solidFill>
                  <a:srgbClr val="C00000"/>
                </a:solidFill>
                <a:latin typeface="Consolas" panose="020B0609020204030204" pitchFamily="49" charset="0"/>
              </a:rPr>
              <a:t>Microsoft.Resources</a:t>
            </a:r>
            <a:r>
              <a:rPr lang="en-IE" dirty="0">
                <a:solidFill>
                  <a:srgbClr val="C00000"/>
                </a:solidFill>
                <a:latin typeface="Consolas" panose="020B0609020204030204" pitchFamily="49" charset="0"/>
              </a:rPr>
              <a:t>/</a:t>
            </a:r>
            <a:r>
              <a:rPr lang="en-IE" dirty="0" err="1">
                <a:solidFill>
                  <a:srgbClr val="C00000"/>
                </a:solidFill>
                <a:latin typeface="Consolas" panose="020B0609020204030204" pitchFamily="49" charset="0"/>
              </a:rPr>
              <a:t>deploymentScripts</a:t>
            </a:r>
            <a:r>
              <a:rPr lang="en-IE" dirty="0">
                <a:solidFill>
                  <a:srgbClr val="C00000"/>
                </a:solidFill>
                <a:latin typeface="Consolas" panose="020B0609020204030204" pitchFamily="49" charset="0"/>
              </a:rPr>
              <a:t>"</a:t>
            </a:r>
            <a:r>
              <a:rPr lang="en-IE" dirty="0">
                <a:latin typeface="Consolas" panose="020B0609020204030204" pitchFamily="49" charset="0"/>
              </a:rPr>
              <a:t>,</a:t>
            </a:r>
          </a:p>
          <a:p>
            <a:r>
              <a:rPr lang="en-IE" dirty="0">
                <a:latin typeface="Consolas" panose="020B0609020204030204" pitchFamily="49" charset="0"/>
              </a:rPr>
              <a:t>     ...</a:t>
            </a:r>
          </a:p>
          <a:p>
            <a:r>
              <a:rPr lang="en-IE" dirty="0">
                <a:latin typeface="Consolas" panose="020B0609020204030204" pitchFamily="49" charset="0"/>
              </a:rPr>
              <a:t>     </a:t>
            </a:r>
            <a:r>
              <a:rPr lang="en-IE" dirty="0">
                <a:solidFill>
                  <a:schemeClr val="accent4">
                    <a:lumMod val="75000"/>
                  </a:schemeClr>
                </a:solidFill>
                <a:latin typeface="Consolas" panose="020B0609020204030204" pitchFamily="49" charset="0"/>
              </a:rPr>
              <a:t>"properties"</a:t>
            </a:r>
            <a:r>
              <a:rPr lang="en-IE" dirty="0">
                <a:latin typeface="Consolas" panose="020B0609020204030204" pitchFamily="49" charset="0"/>
              </a:rPr>
              <a:t>: {</a:t>
            </a:r>
          </a:p>
          <a:p>
            <a:r>
              <a:rPr lang="en-IE" dirty="0">
                <a:latin typeface="Consolas" panose="020B0609020204030204" pitchFamily="49" charset="0"/>
              </a:rPr>
              <a:t>       </a:t>
            </a:r>
            <a:r>
              <a:rPr lang="en-IE" dirty="0">
                <a:solidFill>
                  <a:schemeClr val="accent4">
                    <a:lumMod val="75000"/>
                  </a:schemeClr>
                </a:solidFill>
                <a:latin typeface="Consolas" panose="020B0609020204030204" pitchFamily="49" charset="0"/>
              </a:rPr>
              <a:t>"</a:t>
            </a:r>
            <a:r>
              <a:rPr lang="en-IE" dirty="0" err="1">
                <a:solidFill>
                  <a:schemeClr val="accent4">
                    <a:lumMod val="75000"/>
                  </a:schemeClr>
                </a:solidFill>
                <a:latin typeface="Consolas" panose="020B0609020204030204" pitchFamily="49" charset="0"/>
              </a:rPr>
              <a:t>forceUpdateTag</a:t>
            </a:r>
            <a:r>
              <a:rPr lang="en-IE" dirty="0">
                <a:solidFill>
                  <a:schemeClr val="accent4">
                    <a:lumMod val="75000"/>
                  </a:schemeClr>
                </a:solidFill>
                <a:latin typeface="Consolas" panose="020B0609020204030204" pitchFamily="49" charset="0"/>
              </a:rPr>
              <a:t>"</a:t>
            </a:r>
            <a:r>
              <a:rPr lang="en-IE" dirty="0">
                <a:latin typeface="Consolas" panose="020B0609020204030204" pitchFamily="49" charset="0"/>
              </a:rPr>
              <a:t>: </a:t>
            </a:r>
            <a:r>
              <a:rPr lang="en-IE" dirty="0">
                <a:solidFill>
                  <a:srgbClr val="C00000"/>
                </a:solidFill>
                <a:latin typeface="Consolas" panose="020B0609020204030204" pitchFamily="49" charset="0"/>
              </a:rPr>
              <a:t>"[parameters('</a:t>
            </a:r>
            <a:r>
              <a:rPr lang="en-IE" dirty="0" err="1">
                <a:solidFill>
                  <a:srgbClr val="C00000"/>
                </a:solidFill>
                <a:latin typeface="Consolas" panose="020B0609020204030204" pitchFamily="49" charset="0"/>
              </a:rPr>
              <a:t>utcValue</a:t>
            </a:r>
            <a:r>
              <a:rPr lang="en-IE" dirty="0">
                <a:solidFill>
                  <a:srgbClr val="C00000"/>
                </a:solidFill>
                <a:latin typeface="Consolas" panose="020B0609020204030204" pitchFamily="49" charset="0"/>
              </a:rPr>
              <a:t>')]"</a:t>
            </a:r>
            <a:r>
              <a:rPr lang="en-IE" dirty="0">
                <a:latin typeface="Consolas" panose="020B0609020204030204" pitchFamily="49" charset="0"/>
              </a:rPr>
              <a:t>,</a:t>
            </a:r>
          </a:p>
          <a:p>
            <a:r>
              <a:rPr lang="en-IE" dirty="0">
                <a:latin typeface="Consolas" panose="020B0609020204030204" pitchFamily="49" charset="0"/>
              </a:rPr>
              <a:t>       ...</a:t>
            </a:r>
          </a:p>
          <a:p>
            <a:r>
              <a:rPr lang="en-IE" dirty="0">
                <a:latin typeface="Consolas" panose="020B0609020204030204" pitchFamily="49" charset="0"/>
              </a:rPr>
              <a:t>     }</a:t>
            </a:r>
          </a:p>
          <a:p>
            <a:r>
              <a:rPr lang="en-IE" dirty="0">
                <a:latin typeface="Consolas" panose="020B0609020204030204" pitchFamily="49" charset="0"/>
              </a:rPr>
              <a:t>   }</a:t>
            </a:r>
          </a:p>
          <a:p>
            <a:r>
              <a:rPr lang="en-IE" dirty="0">
                <a:latin typeface="Consolas" panose="020B0609020204030204" pitchFamily="49" charset="0"/>
              </a:rPr>
              <a:t> ],</a:t>
            </a:r>
          </a:p>
        </p:txBody>
      </p:sp>
    </p:spTree>
    <p:extLst>
      <p:ext uri="{BB962C8B-B14F-4D97-AF65-F5344CB8AC3E}">
        <p14:creationId xmlns:p14="http://schemas.microsoft.com/office/powerpoint/2010/main" val="1163539425"/>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389D9-90F7-4DEF-B021-B4FAC75928B6}"/>
              </a:ext>
            </a:extLst>
          </p:cNvPr>
          <p:cNvSpPr>
            <a:spLocks noGrp="1"/>
          </p:cNvSpPr>
          <p:nvPr>
            <p:ph type="title"/>
          </p:nvPr>
        </p:nvSpPr>
        <p:spPr/>
        <p:txBody>
          <a:bodyPr/>
          <a:lstStyle/>
          <a:p>
            <a:r>
              <a:rPr lang="en-IE" dirty="0"/>
              <a:t>Debugging</a:t>
            </a:r>
          </a:p>
        </p:txBody>
      </p:sp>
      <p:sp>
        <p:nvSpPr>
          <p:cNvPr id="3" name="Content Placeholder 2">
            <a:extLst>
              <a:ext uri="{FF2B5EF4-FFF2-40B4-BE49-F238E27FC236}">
                <a16:creationId xmlns:a16="http://schemas.microsoft.com/office/drawing/2014/main" id="{9A5C2C7D-1CFC-4466-A3CA-F751C7AC3F6D}"/>
              </a:ext>
            </a:extLst>
          </p:cNvPr>
          <p:cNvSpPr>
            <a:spLocks noGrp="1"/>
          </p:cNvSpPr>
          <p:nvPr>
            <p:ph sz="quarter" idx="10"/>
          </p:nvPr>
        </p:nvSpPr>
        <p:spPr>
          <a:xfrm>
            <a:off x="584200" y="1435100"/>
            <a:ext cx="11018838" cy="5146024"/>
          </a:xfrm>
        </p:spPr>
        <p:txBody>
          <a:bodyPr/>
          <a:lstStyle/>
          <a:p>
            <a:pPr marL="457200" indent="-457200">
              <a:buFont typeface="Arial" panose="020B0604020202020204" pitchFamily="34" charset="0"/>
              <a:buChar char="•"/>
            </a:pPr>
            <a:r>
              <a:rPr lang="en-IE" dirty="0"/>
              <a:t>Script object contains (copied from storage account)</a:t>
            </a:r>
          </a:p>
          <a:p>
            <a:pPr marL="914400" lvl="1" indent="-457200">
              <a:buFont typeface="Arial" panose="020B0604020202020204" pitchFamily="34" charset="0"/>
              <a:buChar char="•"/>
            </a:pPr>
            <a:r>
              <a:rPr lang="en-IE" dirty="0"/>
              <a:t>Copy of script</a:t>
            </a:r>
          </a:p>
          <a:p>
            <a:pPr marL="914400" lvl="1" indent="-457200">
              <a:buFont typeface="Arial" panose="020B0604020202020204" pitchFamily="34" charset="0"/>
              <a:buChar char="•"/>
            </a:pPr>
            <a:r>
              <a:rPr lang="en-IE" dirty="0"/>
              <a:t>Parameters (except </a:t>
            </a:r>
            <a:r>
              <a:rPr lang="en-IE" dirty="0" err="1"/>
              <a:t>secureValues</a:t>
            </a:r>
            <a:r>
              <a:rPr lang="en-IE" dirty="0"/>
              <a:t>)</a:t>
            </a:r>
          </a:p>
          <a:p>
            <a:pPr marL="914400" lvl="1" indent="-457200">
              <a:buFont typeface="Arial" panose="020B0604020202020204" pitchFamily="34" charset="0"/>
              <a:buChar char="•"/>
            </a:pPr>
            <a:r>
              <a:rPr lang="en-IE" dirty="0"/>
              <a:t>Outputs</a:t>
            </a:r>
          </a:p>
          <a:p>
            <a:pPr marL="914400" lvl="1" indent="-457200">
              <a:buFont typeface="Arial" panose="020B0604020202020204" pitchFamily="34" charset="0"/>
              <a:buChar char="•"/>
            </a:pPr>
            <a:r>
              <a:rPr lang="en-IE" dirty="0"/>
              <a:t>Script output file</a:t>
            </a:r>
          </a:p>
          <a:p>
            <a:pPr marL="457200" indent="-457200">
              <a:buFont typeface="Arial" panose="020B0604020202020204" pitchFamily="34" charset="0"/>
              <a:buChar char="•"/>
            </a:pPr>
            <a:endParaRPr lang="en-IE" dirty="0"/>
          </a:p>
          <a:p>
            <a:pPr marL="457200" indent="-457200">
              <a:buFont typeface="Arial" panose="020B0604020202020204" pitchFamily="34" charset="0"/>
              <a:buChar char="•"/>
            </a:pPr>
            <a:r>
              <a:rPr lang="en-IE" dirty="0"/>
              <a:t>Download and run Docker container image to simulate execution environment locally</a:t>
            </a:r>
          </a:p>
          <a:p>
            <a:pPr marL="914400" lvl="1" indent="-457200">
              <a:buFont typeface="Arial" panose="020B0604020202020204" pitchFamily="34" charset="0"/>
              <a:buChar char="•"/>
            </a:pPr>
            <a:r>
              <a:rPr lang="en-IE" dirty="0"/>
              <a:t>Match exact PS/CLI version</a:t>
            </a:r>
          </a:p>
          <a:p>
            <a:pPr marL="914400" lvl="1" indent="-457200">
              <a:buFont typeface="Arial" panose="020B0604020202020204" pitchFamily="34" charset="0"/>
              <a:buChar char="•"/>
            </a:pPr>
            <a:endParaRPr lang="en-IE" dirty="0"/>
          </a:p>
          <a:p>
            <a:pPr marL="914400" lvl="1" indent="-457200">
              <a:buFont typeface="Arial" panose="020B0604020202020204" pitchFamily="34" charset="0"/>
              <a:buChar char="•"/>
            </a:pPr>
            <a:endParaRPr lang="en-IE" dirty="0"/>
          </a:p>
          <a:p>
            <a:pPr marL="457200" indent="-457200">
              <a:buFont typeface="Arial" panose="020B0604020202020204" pitchFamily="34" charset="0"/>
              <a:buChar char="•"/>
            </a:pPr>
            <a:endParaRPr lang="en-IE" dirty="0"/>
          </a:p>
        </p:txBody>
      </p:sp>
    </p:spTree>
    <p:extLst>
      <p:ext uri="{BB962C8B-B14F-4D97-AF65-F5344CB8AC3E}">
        <p14:creationId xmlns:p14="http://schemas.microsoft.com/office/powerpoint/2010/main" val="3369779438"/>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674F7-4446-4FA1-B99C-1D79EC4AF5D3}"/>
              </a:ext>
            </a:extLst>
          </p:cNvPr>
          <p:cNvSpPr>
            <a:spLocks noGrp="1"/>
          </p:cNvSpPr>
          <p:nvPr>
            <p:ph type="title"/>
          </p:nvPr>
        </p:nvSpPr>
        <p:spPr/>
        <p:txBody>
          <a:bodyPr/>
          <a:lstStyle/>
          <a:p>
            <a:r>
              <a:rPr lang="en-IE" dirty="0"/>
              <a:t>Embedded Scripts</a:t>
            </a:r>
          </a:p>
        </p:txBody>
      </p:sp>
      <p:sp>
        <p:nvSpPr>
          <p:cNvPr id="4" name="Text Placeholder 3">
            <a:extLst>
              <a:ext uri="{FF2B5EF4-FFF2-40B4-BE49-F238E27FC236}">
                <a16:creationId xmlns:a16="http://schemas.microsoft.com/office/drawing/2014/main" id="{85FA7445-B314-46CE-B33B-9C9F94FFF8CB}"/>
              </a:ext>
            </a:extLst>
          </p:cNvPr>
          <p:cNvSpPr>
            <a:spLocks noGrp="1"/>
          </p:cNvSpPr>
          <p:nvPr>
            <p:ph type="body" sz="quarter" idx="10"/>
          </p:nvPr>
        </p:nvSpPr>
        <p:spPr/>
        <p:txBody>
          <a:bodyPr/>
          <a:lstStyle/>
          <a:p>
            <a:r>
              <a:rPr lang="en-IE" dirty="0"/>
              <a:t>Demo</a:t>
            </a:r>
          </a:p>
        </p:txBody>
      </p:sp>
    </p:spTree>
    <p:extLst>
      <p:ext uri="{BB962C8B-B14F-4D97-AF65-F5344CB8AC3E}">
        <p14:creationId xmlns:p14="http://schemas.microsoft.com/office/powerpoint/2010/main" val="603241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3035808"/>
            <a:ext cx="2063391"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Thank you.</a:t>
            </a:r>
          </a:p>
        </p:txBody>
      </p:sp>
    </p:spTree>
    <p:extLst>
      <p:ext uri="{BB962C8B-B14F-4D97-AF65-F5344CB8AC3E}">
        <p14:creationId xmlns:p14="http://schemas.microsoft.com/office/powerpoint/2010/main" val="240282864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Which Scope to Use?</a:t>
            </a:r>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2658627574"/>
              </p:ext>
            </p:extLst>
          </p:nvPr>
        </p:nvGraphicFramePr>
        <p:xfrm>
          <a:off x="584200" y="1435100"/>
          <a:ext cx="11017788" cy="3961575"/>
        </p:xfrm>
        <a:graphic>
          <a:graphicData uri="http://schemas.openxmlformats.org/drawingml/2006/table">
            <a:tbl>
              <a:tblPr firstRow="1" bandRow="1">
                <a:tableStyleId>{5C22544A-7EE6-4342-B048-85BDC9FD1C3A}</a:tableStyleId>
              </a:tblPr>
              <a:tblGrid>
                <a:gridCol w="2754447">
                  <a:extLst>
                    <a:ext uri="{9D8B030D-6E8A-4147-A177-3AD203B41FA5}">
                      <a16:colId xmlns:a16="http://schemas.microsoft.com/office/drawing/2014/main" val="20000"/>
                    </a:ext>
                  </a:extLst>
                </a:gridCol>
                <a:gridCol w="2754447">
                  <a:extLst>
                    <a:ext uri="{9D8B030D-6E8A-4147-A177-3AD203B41FA5}">
                      <a16:colId xmlns:a16="http://schemas.microsoft.com/office/drawing/2014/main" val="20001"/>
                    </a:ext>
                  </a:extLst>
                </a:gridCol>
                <a:gridCol w="2754447">
                  <a:extLst>
                    <a:ext uri="{9D8B030D-6E8A-4147-A177-3AD203B41FA5}">
                      <a16:colId xmlns:a16="http://schemas.microsoft.com/office/drawing/2014/main" val="20002"/>
                    </a:ext>
                  </a:extLst>
                </a:gridCol>
                <a:gridCol w="2754447">
                  <a:extLst>
                    <a:ext uri="{9D8B030D-6E8A-4147-A177-3AD203B41FA5}">
                      <a16:colId xmlns:a16="http://schemas.microsoft.com/office/drawing/2014/main" val="20003"/>
                    </a:ext>
                  </a:extLst>
                </a:gridCol>
              </a:tblGrid>
              <a:tr h="768365">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Tenant</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err="1">
                          <a:gradFill>
                            <a:gsLst>
                              <a:gs pos="0">
                                <a:srgbClr val="FFFFFF"/>
                              </a:gs>
                              <a:gs pos="100000">
                                <a:srgbClr val="FFFFFF"/>
                              </a:gs>
                            </a:gsLst>
                            <a:lin ang="5400000" scaled="0"/>
                          </a:gradFill>
                          <a:latin typeface="+mj-lt"/>
                          <a:ea typeface="Segoe UI" pitchFamily="34" charset="0"/>
                          <a:cs typeface="Segoe UI" pitchFamily="34" charset="0"/>
                        </a:rPr>
                        <a:t>Mgmt</a:t>
                      </a: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 Group</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Subscription</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Resource Group</a:t>
                      </a:r>
                    </a:p>
                  </a:txBody>
                  <a:tcPr marL="174876" marR="174876" marT="179285" marB="179285" anchor="ctr">
                    <a:solidFill>
                      <a:schemeClr val="tx2"/>
                    </a:solidFill>
                  </a:tcPr>
                </a:tc>
                <a:extLst>
                  <a:ext uri="{0D108BD9-81ED-4DB2-BD59-A6C34878D82A}">
                    <a16:rowId xmlns:a16="http://schemas.microsoft.com/office/drawing/2014/main" val="10000"/>
                  </a:ext>
                </a:extLst>
              </a:tr>
              <a:tr h="1408668">
                <a:tc>
                  <a:txBody>
                    <a:bodyPr/>
                    <a:lstStyle/>
                    <a:p>
                      <a:pPr>
                        <a:spcBef>
                          <a:spcPts val="1200"/>
                        </a:spcBef>
                      </a:pPr>
                      <a:r>
                        <a:rPr lang="en-IE" sz="1400" dirty="0"/>
                        <a:t>Role definitions and assignments</a:t>
                      </a:r>
                    </a:p>
                    <a:p>
                      <a:pPr>
                        <a:spcBef>
                          <a:spcPts val="1200"/>
                        </a:spcBef>
                      </a:pPr>
                      <a:r>
                        <a:rPr lang="en-IE" sz="1400" dirty="0"/>
                        <a:t>Policy definitions and assignments</a:t>
                      </a:r>
                    </a:p>
                    <a:p>
                      <a:pPr>
                        <a:spcBef>
                          <a:spcPts val="1200"/>
                        </a:spcBef>
                      </a:pPr>
                      <a:r>
                        <a:rPr lang="en-IE" sz="1400" dirty="0"/>
                        <a:t>Management groups</a:t>
                      </a:r>
                    </a:p>
                    <a:p>
                      <a:pPr>
                        <a:spcBef>
                          <a:spcPts val="1200"/>
                        </a:spcBef>
                      </a:pPr>
                      <a:endParaRPr lang="en-US" sz="1400" dirty="0">
                        <a:solidFill>
                          <a:schemeClr val="tx1"/>
                        </a:solidFill>
                        <a:latin typeface="+mn-lt"/>
                      </a:endParaRPr>
                    </a:p>
                  </a:txBody>
                  <a:tcPr marL="174876" marR="174876" marT="179285" marB="179285">
                    <a:solidFill>
                      <a:schemeClr val="bg1">
                        <a:lumMod val="95000"/>
                      </a:schemeClr>
                    </a:solidFill>
                  </a:tcPr>
                </a:tc>
                <a:tc>
                  <a:txBody>
                    <a:bodyPr/>
                    <a:lstStyle/>
                    <a:p>
                      <a:pPr>
                        <a:spcBef>
                          <a:spcPts val="1200"/>
                        </a:spcBef>
                      </a:pPr>
                      <a:r>
                        <a:rPr lang="en-IE" sz="1400" dirty="0"/>
                        <a:t>Role definitions and assignments</a:t>
                      </a:r>
                    </a:p>
                    <a:p>
                      <a:pPr>
                        <a:spcBef>
                          <a:spcPts val="1200"/>
                        </a:spcBef>
                      </a:pPr>
                      <a:r>
                        <a:rPr lang="en-IE" sz="1400" dirty="0"/>
                        <a:t>Policy definitions and assignments</a:t>
                      </a:r>
                    </a:p>
                  </a:txBody>
                  <a:tcPr marL="174876" marR="174876" marT="179285" marB="179285">
                    <a:solidFill>
                      <a:schemeClr val="bg1">
                        <a:lumMod val="95000"/>
                      </a:schemeClr>
                    </a:solidFill>
                  </a:tcPr>
                </a:tc>
                <a:tc>
                  <a:txBody>
                    <a:bodyPr/>
                    <a:lstStyle/>
                    <a:p>
                      <a:pPr>
                        <a:spcBef>
                          <a:spcPts val="1200"/>
                        </a:spcBef>
                      </a:pPr>
                      <a:r>
                        <a:rPr lang="en-IE" sz="1400" dirty="0"/>
                        <a:t>Role definitions and assignments</a:t>
                      </a:r>
                    </a:p>
                    <a:p>
                      <a:pPr>
                        <a:spcBef>
                          <a:spcPts val="1200"/>
                        </a:spcBef>
                      </a:pPr>
                      <a:r>
                        <a:rPr lang="en-IE" sz="1400" dirty="0"/>
                        <a:t>Policy definitions, assignments and remediation</a:t>
                      </a:r>
                    </a:p>
                    <a:p>
                      <a:pPr>
                        <a:spcBef>
                          <a:spcPts val="1200"/>
                        </a:spcBef>
                      </a:pPr>
                      <a:r>
                        <a:rPr lang="en-IE" sz="1400" dirty="0"/>
                        <a:t>Security </a:t>
                      </a:r>
                      <a:r>
                        <a:rPr lang="en-IE" sz="1400" dirty="0" err="1"/>
                        <a:t>Center</a:t>
                      </a:r>
                      <a:r>
                        <a:rPr lang="en-IE" sz="1400" dirty="0"/>
                        <a:t> configuration</a:t>
                      </a:r>
                    </a:p>
                    <a:p>
                      <a:pPr>
                        <a:spcBef>
                          <a:spcPts val="1200"/>
                        </a:spcBef>
                      </a:pPr>
                      <a:r>
                        <a:rPr lang="en-IE" sz="1400" dirty="0"/>
                        <a:t>Blueprints</a:t>
                      </a:r>
                    </a:p>
                    <a:p>
                      <a:pPr>
                        <a:spcBef>
                          <a:spcPts val="1200"/>
                        </a:spcBef>
                      </a:pPr>
                      <a:r>
                        <a:rPr lang="en-IE" sz="1400" dirty="0"/>
                        <a:t>Resource groups</a:t>
                      </a:r>
                    </a:p>
                    <a:p>
                      <a:pPr>
                        <a:spcBef>
                          <a:spcPts val="1200"/>
                        </a:spcBef>
                      </a:pPr>
                      <a:r>
                        <a:rPr lang="en-IE" sz="1400" dirty="0"/>
                        <a:t>Budgets</a:t>
                      </a:r>
                    </a:p>
                    <a:p>
                      <a:pPr>
                        <a:spcBef>
                          <a:spcPts val="1200"/>
                        </a:spcBef>
                      </a:pPr>
                      <a:r>
                        <a:rPr lang="en-IE" sz="1400" dirty="0"/>
                        <a:t>Resource group locks</a:t>
                      </a:r>
                    </a:p>
                  </a:txBody>
                  <a:tcPr marL="174876" marR="174876" marT="179285" marB="179285">
                    <a:solidFill>
                      <a:schemeClr val="bg1">
                        <a:lumMod val="95000"/>
                      </a:schemeClr>
                    </a:solidFill>
                  </a:tcPr>
                </a:tc>
                <a:tc>
                  <a:txBody>
                    <a:bodyPr/>
                    <a:lstStyle/>
                    <a:p>
                      <a:pPr>
                        <a:spcBef>
                          <a:spcPts val="1200"/>
                        </a:spcBef>
                      </a:pPr>
                      <a:r>
                        <a:rPr lang="en-IE" sz="1400" dirty="0"/>
                        <a:t>Role assignments</a:t>
                      </a:r>
                    </a:p>
                    <a:p>
                      <a:pPr>
                        <a:spcBef>
                          <a:spcPts val="1200"/>
                        </a:spcBef>
                      </a:pPr>
                      <a:r>
                        <a:rPr lang="en-IE" sz="1400" dirty="0"/>
                        <a:t>Policy assignments</a:t>
                      </a:r>
                    </a:p>
                    <a:p>
                      <a:pPr>
                        <a:spcBef>
                          <a:spcPts val="1200"/>
                        </a:spcBef>
                      </a:pPr>
                      <a:r>
                        <a:rPr lang="en-IE" sz="1400" dirty="0"/>
                        <a:t>Resource locks</a:t>
                      </a:r>
                    </a:p>
                    <a:p>
                      <a:pPr>
                        <a:spcBef>
                          <a:spcPts val="1200"/>
                        </a:spcBef>
                      </a:pPr>
                      <a:r>
                        <a:rPr lang="en-IE" sz="1400" dirty="0"/>
                        <a:t>Most resources</a:t>
                      </a:r>
                    </a:p>
                    <a:p>
                      <a:pPr marL="0" marR="0" indent="0" algn="l" defTabSz="932742" rtl="0" eaLnBrk="1" fontAlgn="auto" latinLnBrk="0" hangingPunct="1">
                        <a:lnSpc>
                          <a:spcPct val="100000"/>
                        </a:lnSpc>
                        <a:spcBef>
                          <a:spcPts val="1200"/>
                        </a:spcBef>
                        <a:spcAft>
                          <a:spcPts val="0"/>
                        </a:spcAft>
                        <a:buClrTx/>
                        <a:buSzTx/>
                        <a:buFontTx/>
                        <a:buNone/>
                        <a:tabLst/>
                        <a:defRPr/>
                      </a:pPr>
                      <a:endParaRPr lang="en-US" sz="1400" b="1" dirty="0">
                        <a:solidFill>
                          <a:schemeClr val="tx1"/>
                        </a:solidFill>
                        <a:latin typeface="+mn-lt"/>
                      </a:endParaRPr>
                    </a:p>
                  </a:txBody>
                  <a:tcPr marL="174876" marR="174876" marT="179285" marB="179285">
                    <a:solidFill>
                      <a:schemeClr val="bg1">
                        <a:lumMod val="95000"/>
                      </a:schemeClr>
                    </a:solid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76786803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11FEC-C7F7-4149-9D01-7DC957C60D20}"/>
              </a:ext>
            </a:extLst>
          </p:cNvPr>
          <p:cNvSpPr>
            <a:spLocks noGrp="1"/>
          </p:cNvSpPr>
          <p:nvPr>
            <p:ph type="title"/>
          </p:nvPr>
        </p:nvSpPr>
        <p:spPr/>
        <p:txBody>
          <a:bodyPr/>
          <a:lstStyle/>
          <a:p>
            <a:r>
              <a:rPr lang="en-IE" dirty="0"/>
              <a:t>Schema</a:t>
            </a:r>
          </a:p>
        </p:txBody>
      </p:sp>
      <p:graphicFrame>
        <p:nvGraphicFramePr>
          <p:cNvPr id="12" name="Table 12">
            <a:extLst>
              <a:ext uri="{FF2B5EF4-FFF2-40B4-BE49-F238E27FC236}">
                <a16:creationId xmlns:a16="http://schemas.microsoft.com/office/drawing/2014/main" id="{A0EC68E5-C958-465A-9BAC-9BDB16B8B890}"/>
              </a:ext>
            </a:extLst>
          </p:cNvPr>
          <p:cNvGraphicFramePr>
            <a:graphicFrameLocks noGrp="1"/>
          </p:cNvGraphicFramePr>
          <p:nvPr/>
        </p:nvGraphicFramePr>
        <p:xfrm>
          <a:off x="585215" y="1405735"/>
          <a:ext cx="11202594" cy="2931160"/>
        </p:xfrm>
        <a:graphic>
          <a:graphicData uri="http://schemas.openxmlformats.org/drawingml/2006/table">
            <a:tbl>
              <a:tblPr firstRow="1" bandRow="1">
                <a:tableStyleId>{37CE84F3-28C3-443E-9E96-99CF82512B78}</a:tableStyleId>
              </a:tblPr>
              <a:tblGrid>
                <a:gridCol w="2778187">
                  <a:extLst>
                    <a:ext uri="{9D8B030D-6E8A-4147-A177-3AD203B41FA5}">
                      <a16:colId xmlns:a16="http://schemas.microsoft.com/office/drawing/2014/main" val="2681489421"/>
                    </a:ext>
                  </a:extLst>
                </a:gridCol>
                <a:gridCol w="8424407">
                  <a:extLst>
                    <a:ext uri="{9D8B030D-6E8A-4147-A177-3AD203B41FA5}">
                      <a16:colId xmlns:a16="http://schemas.microsoft.com/office/drawing/2014/main" val="1524254022"/>
                    </a:ext>
                  </a:extLst>
                </a:gridCol>
              </a:tblGrid>
              <a:tr h="370840">
                <a:tc>
                  <a:txBody>
                    <a:bodyPr/>
                    <a:lstStyle/>
                    <a:p>
                      <a:r>
                        <a:rPr lang="en-IE" dirty="0"/>
                        <a:t>Template Scope</a:t>
                      </a:r>
                    </a:p>
                  </a:txBody>
                  <a:tcPr/>
                </a:tc>
                <a:tc>
                  <a:txBody>
                    <a:bodyPr/>
                    <a:lstStyle/>
                    <a:p>
                      <a:r>
                        <a:rPr lang="en-IE" dirty="0"/>
                        <a:t>Schema</a:t>
                      </a:r>
                    </a:p>
                  </a:txBody>
                  <a:tcPr/>
                </a:tc>
                <a:extLst>
                  <a:ext uri="{0D108BD9-81ED-4DB2-BD59-A6C34878D82A}">
                    <a16:rowId xmlns:a16="http://schemas.microsoft.com/office/drawing/2014/main" val="835432405"/>
                  </a:ext>
                </a:extLst>
              </a:tr>
              <a:tr h="370840">
                <a:tc>
                  <a:txBody>
                    <a:bodyPr/>
                    <a:lstStyle/>
                    <a:p>
                      <a:r>
                        <a:rPr lang="en-IE" b="1" dirty="0"/>
                        <a:t>Tenant</a:t>
                      </a:r>
                    </a:p>
                  </a:txBody>
                  <a:tcPr/>
                </a:tc>
                <a:tc>
                  <a:txBody>
                    <a:bodyPr/>
                    <a:lstStyle/>
                    <a:p>
                      <a:r>
                        <a:rPr lang="en-IE" sz="1800" kern="1200" dirty="0">
                          <a:effectLst/>
                        </a:rPr>
                        <a:t>https://schema.management.azure.com/schemas/2019-08-01/</a:t>
                      </a:r>
                      <a:br>
                        <a:rPr lang="en-IE" sz="1800" kern="1200" dirty="0">
                          <a:effectLst/>
                        </a:rPr>
                      </a:br>
                      <a:r>
                        <a:rPr lang="en-IE" sz="1800" kern="1200" dirty="0" err="1">
                          <a:effectLst/>
                        </a:rPr>
                        <a:t>tenantDeploymentTemplate.json</a:t>
                      </a:r>
                      <a:r>
                        <a:rPr lang="en-IE" sz="1800" kern="1200" dirty="0">
                          <a:effectLst/>
                        </a:rPr>
                        <a:t>#</a:t>
                      </a:r>
                      <a:endParaRPr lang="en-IE" dirty="0"/>
                    </a:p>
                  </a:txBody>
                  <a:tcPr/>
                </a:tc>
                <a:extLst>
                  <a:ext uri="{0D108BD9-81ED-4DB2-BD59-A6C34878D82A}">
                    <a16:rowId xmlns:a16="http://schemas.microsoft.com/office/drawing/2014/main" val="1238690745"/>
                  </a:ext>
                </a:extLst>
              </a:tr>
              <a:tr h="370840">
                <a:tc>
                  <a:txBody>
                    <a:bodyPr/>
                    <a:lstStyle/>
                    <a:p>
                      <a:r>
                        <a:rPr lang="en-IE" b="1" dirty="0"/>
                        <a:t>Management Group</a:t>
                      </a:r>
                    </a:p>
                  </a:txBody>
                  <a:tcPr/>
                </a:tc>
                <a:tc>
                  <a:txBody>
                    <a:bodyPr/>
                    <a:lstStyle/>
                    <a:p>
                      <a:r>
                        <a:rPr lang="en-IE" sz="1800" kern="1200" dirty="0">
                          <a:effectLst/>
                        </a:rPr>
                        <a:t>https://schema.management.azure.com/schemas/2019-08-01/</a:t>
                      </a:r>
                      <a:br>
                        <a:rPr lang="en-IE" sz="1800" kern="1200" dirty="0">
                          <a:effectLst/>
                        </a:rPr>
                      </a:br>
                      <a:r>
                        <a:rPr lang="en-IE" sz="1800" kern="1200" dirty="0" err="1">
                          <a:effectLst/>
                        </a:rPr>
                        <a:t>managementGroupDeploymentTemplate.json</a:t>
                      </a:r>
                      <a:r>
                        <a:rPr lang="en-IE" sz="1800" kern="1200" dirty="0">
                          <a:effectLst/>
                        </a:rPr>
                        <a:t>#</a:t>
                      </a:r>
                      <a:endParaRPr lang="en-IE" dirty="0"/>
                    </a:p>
                  </a:txBody>
                  <a:tcPr/>
                </a:tc>
                <a:extLst>
                  <a:ext uri="{0D108BD9-81ED-4DB2-BD59-A6C34878D82A}">
                    <a16:rowId xmlns:a16="http://schemas.microsoft.com/office/drawing/2014/main" val="2595239609"/>
                  </a:ext>
                </a:extLst>
              </a:tr>
              <a:tr h="370840">
                <a:tc>
                  <a:txBody>
                    <a:bodyPr/>
                    <a:lstStyle/>
                    <a:p>
                      <a:r>
                        <a:rPr lang="en-IE" b="1" dirty="0"/>
                        <a:t>Subscription</a:t>
                      </a:r>
                    </a:p>
                  </a:txBody>
                  <a:tcPr/>
                </a:tc>
                <a:tc>
                  <a:txBody>
                    <a:bodyPr/>
                    <a:lstStyle/>
                    <a:p>
                      <a:r>
                        <a:rPr lang="en-IE" sz="1800" kern="1200" dirty="0">
                          <a:effectLst/>
                        </a:rPr>
                        <a:t>https://schema.management.azure.com/schemas/2018-05-01/</a:t>
                      </a:r>
                      <a:br>
                        <a:rPr lang="en-IE" sz="1800" kern="1200" dirty="0">
                          <a:effectLst/>
                        </a:rPr>
                      </a:br>
                      <a:r>
                        <a:rPr lang="en-IE" sz="1800" kern="1200" dirty="0" err="1">
                          <a:effectLst/>
                        </a:rPr>
                        <a:t>subscriptionDeploymentTemplate.json</a:t>
                      </a:r>
                      <a:r>
                        <a:rPr lang="en-IE" sz="1800" kern="1200" dirty="0">
                          <a:effectLst/>
                        </a:rPr>
                        <a:t>#</a:t>
                      </a:r>
                      <a:endParaRPr lang="en-IE" dirty="0"/>
                    </a:p>
                  </a:txBody>
                  <a:tcPr/>
                </a:tc>
                <a:extLst>
                  <a:ext uri="{0D108BD9-81ED-4DB2-BD59-A6C34878D82A}">
                    <a16:rowId xmlns:a16="http://schemas.microsoft.com/office/drawing/2014/main" val="3541599753"/>
                  </a:ext>
                </a:extLst>
              </a:tr>
              <a:tr h="370840">
                <a:tc>
                  <a:txBody>
                    <a:bodyPr/>
                    <a:lstStyle/>
                    <a:p>
                      <a:r>
                        <a:rPr lang="en-IE" b="1" dirty="0"/>
                        <a:t>Resource Group</a:t>
                      </a: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IE" sz="1800" b="0" kern="1200" dirty="0">
                          <a:solidFill>
                            <a:schemeClr val="lt1"/>
                          </a:solidFill>
                          <a:effectLst/>
                          <a:latin typeface="+mn-lt"/>
                          <a:ea typeface="+mn-ea"/>
                          <a:cs typeface="+mn-cs"/>
                        </a:rPr>
                        <a:t>https://schema.management.azure.com/schemas/2019-04-01/</a:t>
                      </a:r>
                      <a:br>
                        <a:rPr lang="en-IE" sz="1800" b="0" kern="1200" dirty="0">
                          <a:solidFill>
                            <a:schemeClr val="lt1"/>
                          </a:solidFill>
                          <a:effectLst/>
                          <a:latin typeface="+mn-lt"/>
                          <a:ea typeface="+mn-ea"/>
                          <a:cs typeface="+mn-cs"/>
                        </a:rPr>
                      </a:br>
                      <a:r>
                        <a:rPr lang="en-IE" sz="1800" b="0" kern="1200" dirty="0" err="1">
                          <a:solidFill>
                            <a:schemeClr val="lt1"/>
                          </a:solidFill>
                          <a:effectLst/>
                          <a:latin typeface="+mn-lt"/>
                          <a:ea typeface="+mn-ea"/>
                          <a:cs typeface="+mn-cs"/>
                        </a:rPr>
                        <a:t>deploymentTemplate.json</a:t>
                      </a:r>
                      <a:r>
                        <a:rPr lang="en-IE" sz="1800" b="0" kern="1200" dirty="0">
                          <a:solidFill>
                            <a:schemeClr val="lt1"/>
                          </a:solidFill>
                          <a:effectLst/>
                          <a:latin typeface="+mn-lt"/>
                          <a:ea typeface="+mn-ea"/>
                          <a:cs typeface="+mn-cs"/>
                        </a:rPr>
                        <a:t>#</a:t>
                      </a:r>
                      <a:endParaRPr lang="en-IE" dirty="0"/>
                    </a:p>
                  </a:txBody>
                  <a:tcPr/>
                </a:tc>
                <a:extLst>
                  <a:ext uri="{0D108BD9-81ED-4DB2-BD59-A6C34878D82A}">
                    <a16:rowId xmlns:a16="http://schemas.microsoft.com/office/drawing/2014/main" val="4098636768"/>
                  </a:ext>
                </a:extLst>
              </a:tr>
            </a:tbl>
          </a:graphicData>
        </a:graphic>
      </p:graphicFrame>
      <p:graphicFrame>
        <p:nvGraphicFramePr>
          <p:cNvPr id="14" name="Table 12">
            <a:extLst>
              <a:ext uri="{FF2B5EF4-FFF2-40B4-BE49-F238E27FC236}">
                <a16:creationId xmlns:a16="http://schemas.microsoft.com/office/drawing/2014/main" id="{0AA2AB77-C20A-44D2-ACCF-0F0177D68535}"/>
              </a:ext>
            </a:extLst>
          </p:cNvPr>
          <p:cNvGraphicFramePr>
            <a:graphicFrameLocks noGrp="1"/>
          </p:cNvGraphicFramePr>
          <p:nvPr/>
        </p:nvGraphicFramePr>
        <p:xfrm>
          <a:off x="585215" y="4551801"/>
          <a:ext cx="11202594" cy="640080"/>
        </p:xfrm>
        <a:graphic>
          <a:graphicData uri="http://schemas.openxmlformats.org/drawingml/2006/table">
            <a:tbl>
              <a:tblPr bandRow="1">
                <a:tableStyleId>{37CE84F3-28C3-443E-9E96-99CF82512B78}</a:tableStyleId>
              </a:tblPr>
              <a:tblGrid>
                <a:gridCol w="2778187">
                  <a:extLst>
                    <a:ext uri="{9D8B030D-6E8A-4147-A177-3AD203B41FA5}">
                      <a16:colId xmlns:a16="http://schemas.microsoft.com/office/drawing/2014/main" val="2681489421"/>
                    </a:ext>
                  </a:extLst>
                </a:gridCol>
                <a:gridCol w="8424407">
                  <a:extLst>
                    <a:ext uri="{9D8B030D-6E8A-4147-A177-3AD203B41FA5}">
                      <a16:colId xmlns:a16="http://schemas.microsoft.com/office/drawing/2014/main" val="1524254022"/>
                    </a:ext>
                  </a:extLst>
                </a:gridCol>
              </a:tblGrid>
              <a:tr h="370840">
                <a:tc>
                  <a:txBody>
                    <a:bodyPr/>
                    <a:lstStyle/>
                    <a:p>
                      <a:r>
                        <a:rPr lang="en-IE" b="1" dirty="0"/>
                        <a:t>Parameters file</a:t>
                      </a:r>
                    </a:p>
                  </a:txBody>
                  <a:tcPr/>
                </a:tc>
                <a:tc>
                  <a:txBody>
                    <a:bodyPr/>
                    <a:lstStyle/>
                    <a:p>
                      <a:r>
                        <a:rPr lang="en-IE" sz="1800" kern="1200" dirty="0">
                          <a:effectLst/>
                        </a:rPr>
                        <a:t>https://schema.management.azure.com/schemas/2019-04-01/</a:t>
                      </a:r>
                      <a:br>
                        <a:rPr lang="en-IE" sz="1800" kern="1200" dirty="0">
                          <a:effectLst/>
                        </a:rPr>
                      </a:br>
                      <a:r>
                        <a:rPr lang="en-IE" sz="1800" kern="1200" dirty="0" err="1">
                          <a:effectLst/>
                        </a:rPr>
                        <a:t>deploymentParameters.json</a:t>
                      </a:r>
                      <a:r>
                        <a:rPr lang="en-IE" sz="1800" kern="1200" dirty="0">
                          <a:effectLst/>
                        </a:rPr>
                        <a:t>#</a:t>
                      </a:r>
                      <a:endParaRPr lang="en-IE" dirty="0"/>
                    </a:p>
                  </a:txBody>
                  <a:tcPr/>
                </a:tc>
                <a:extLst>
                  <a:ext uri="{0D108BD9-81ED-4DB2-BD59-A6C34878D82A}">
                    <a16:rowId xmlns:a16="http://schemas.microsoft.com/office/drawing/2014/main" val="1238690745"/>
                  </a:ext>
                </a:extLst>
              </a:tr>
            </a:tbl>
          </a:graphicData>
        </a:graphic>
      </p:graphicFrame>
    </p:spTree>
    <p:extLst>
      <p:ext uri="{BB962C8B-B14F-4D97-AF65-F5344CB8AC3E}">
        <p14:creationId xmlns:p14="http://schemas.microsoft.com/office/powerpoint/2010/main" val="87706115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E90028F-50F4-4704-A7B1-66943A9496B5}"/>
              </a:ext>
            </a:extLst>
          </p:cNvPr>
          <p:cNvSpPr>
            <a:spLocks noGrp="1"/>
          </p:cNvSpPr>
          <p:nvPr>
            <p:ph type="title"/>
          </p:nvPr>
        </p:nvSpPr>
        <p:spPr/>
        <p:txBody>
          <a:bodyPr/>
          <a:lstStyle/>
          <a:p>
            <a:r>
              <a:rPr lang="en-IE" dirty="0"/>
              <a:t>Command Line</a:t>
            </a:r>
          </a:p>
        </p:txBody>
      </p:sp>
      <p:sp>
        <p:nvSpPr>
          <p:cNvPr id="6" name="Text Placeholder 5">
            <a:extLst>
              <a:ext uri="{FF2B5EF4-FFF2-40B4-BE49-F238E27FC236}">
                <a16:creationId xmlns:a16="http://schemas.microsoft.com/office/drawing/2014/main" id="{2AA67FD9-8050-4237-9631-A195543072E1}"/>
              </a:ext>
            </a:extLst>
          </p:cNvPr>
          <p:cNvSpPr>
            <a:spLocks noGrp="1"/>
          </p:cNvSpPr>
          <p:nvPr>
            <p:ph type="body" sz="quarter" idx="10"/>
          </p:nvPr>
        </p:nvSpPr>
        <p:spPr>
          <a:xfrm>
            <a:off x="584200" y="1435100"/>
            <a:ext cx="5212080" cy="3908762"/>
          </a:xfrm>
        </p:spPr>
        <p:txBody>
          <a:bodyPr/>
          <a:lstStyle/>
          <a:p>
            <a:r>
              <a:rPr lang="en-IE" dirty="0">
                <a:latin typeface="Segoe UI Semibold" panose="020B0702040204020203" pitchFamily="34" charset="0"/>
                <a:cs typeface="Segoe UI Semibold" panose="020B0702040204020203" pitchFamily="34" charset="0"/>
              </a:rPr>
              <a:t>PowerShell</a:t>
            </a:r>
          </a:p>
          <a:p>
            <a:endParaRPr lang="en-IE" sz="2000" dirty="0">
              <a:latin typeface="Consolas" panose="020B0609020204030204" pitchFamily="49" charset="0"/>
            </a:endParaRPr>
          </a:p>
          <a:p>
            <a:r>
              <a:rPr lang="en-IE" sz="2000" dirty="0">
                <a:latin typeface="Consolas" panose="020B0609020204030204" pitchFamily="49" charset="0"/>
              </a:rPr>
              <a:t>New-</a:t>
            </a:r>
            <a:r>
              <a:rPr lang="en-IE" sz="2000" dirty="0" err="1">
                <a:latin typeface="Consolas" panose="020B0609020204030204" pitchFamily="49" charset="0"/>
              </a:rPr>
              <a:t>AzTenantDeployment</a:t>
            </a:r>
            <a:r>
              <a:rPr lang="en-IE" sz="2000" dirty="0">
                <a:latin typeface="Consolas" panose="020B0609020204030204" pitchFamily="49" charset="0"/>
              </a:rPr>
              <a:t> …</a:t>
            </a:r>
          </a:p>
          <a:p>
            <a:r>
              <a:rPr lang="en-IE" sz="2000" dirty="0">
                <a:latin typeface="Consolas" panose="020B0609020204030204" pitchFamily="49" charset="0"/>
              </a:rPr>
              <a:t>New-</a:t>
            </a:r>
            <a:r>
              <a:rPr lang="en-IE" sz="2000" dirty="0" err="1">
                <a:latin typeface="Consolas" panose="020B0609020204030204" pitchFamily="49" charset="0"/>
              </a:rPr>
              <a:t>AzManagementGroupDeployment</a:t>
            </a:r>
            <a:r>
              <a:rPr lang="en-IE" sz="2000" dirty="0">
                <a:latin typeface="Consolas" panose="020B0609020204030204" pitchFamily="49" charset="0"/>
              </a:rPr>
              <a:t> …</a:t>
            </a:r>
          </a:p>
          <a:p>
            <a:r>
              <a:rPr lang="en-IE" sz="2000" dirty="0">
                <a:latin typeface="Consolas" panose="020B0609020204030204" pitchFamily="49" charset="0"/>
              </a:rPr>
              <a:t>New-</a:t>
            </a:r>
            <a:r>
              <a:rPr lang="en-IE" sz="2000" dirty="0" err="1">
                <a:latin typeface="Consolas" panose="020B0609020204030204" pitchFamily="49" charset="0"/>
              </a:rPr>
              <a:t>AzSubscriptionDeployment</a:t>
            </a:r>
            <a:r>
              <a:rPr lang="en-IE" sz="2000" dirty="0">
                <a:latin typeface="Consolas" panose="020B0609020204030204" pitchFamily="49" charset="0"/>
              </a:rPr>
              <a:t> …</a:t>
            </a:r>
          </a:p>
          <a:p>
            <a:r>
              <a:rPr lang="en-IE" sz="2000" dirty="0">
                <a:latin typeface="Consolas" panose="020B0609020204030204" pitchFamily="49" charset="0"/>
              </a:rPr>
              <a:t>New-</a:t>
            </a:r>
            <a:r>
              <a:rPr lang="en-IE" sz="2000" dirty="0" err="1">
                <a:latin typeface="Consolas" panose="020B0609020204030204" pitchFamily="49" charset="0"/>
              </a:rPr>
              <a:t>AzResourceGroupDeployment</a:t>
            </a:r>
            <a:r>
              <a:rPr lang="en-IE" sz="2000" dirty="0">
                <a:latin typeface="Consolas" panose="020B0609020204030204" pitchFamily="49" charset="0"/>
              </a:rPr>
              <a:t> …</a:t>
            </a:r>
          </a:p>
          <a:p>
            <a:endParaRPr lang="en-IE" dirty="0"/>
          </a:p>
          <a:p>
            <a:endParaRPr lang="en-IE" dirty="0"/>
          </a:p>
        </p:txBody>
      </p:sp>
      <p:sp>
        <p:nvSpPr>
          <p:cNvPr id="7" name="Text Placeholder 6">
            <a:extLst>
              <a:ext uri="{FF2B5EF4-FFF2-40B4-BE49-F238E27FC236}">
                <a16:creationId xmlns:a16="http://schemas.microsoft.com/office/drawing/2014/main" id="{44332E46-4290-4733-BE90-5DDE03DD8841}"/>
              </a:ext>
            </a:extLst>
          </p:cNvPr>
          <p:cNvSpPr>
            <a:spLocks noGrp="1"/>
          </p:cNvSpPr>
          <p:nvPr>
            <p:ph type="body" sz="quarter" idx="12"/>
          </p:nvPr>
        </p:nvSpPr>
        <p:spPr>
          <a:xfrm>
            <a:off x="6397171" y="1435100"/>
            <a:ext cx="5212080" cy="3323987"/>
          </a:xfrm>
        </p:spPr>
        <p:txBody>
          <a:bodyPr/>
          <a:lstStyle/>
          <a:p>
            <a:r>
              <a:rPr lang="en-IE" dirty="0">
                <a:latin typeface="Segoe UI Semibold" panose="020B0702040204020203" pitchFamily="34" charset="0"/>
                <a:cs typeface="Segoe UI Semibold" panose="020B0702040204020203" pitchFamily="34" charset="0"/>
              </a:rPr>
              <a:t>CLI</a:t>
            </a:r>
          </a:p>
          <a:p>
            <a:endParaRPr lang="en-IE" sz="2000" dirty="0">
              <a:latin typeface="Consolas" panose="020B0609020204030204" pitchFamily="49" charset="0"/>
            </a:endParaRPr>
          </a:p>
          <a:p>
            <a:r>
              <a:rPr lang="en-IE" sz="2000" dirty="0" err="1">
                <a:latin typeface="Consolas" panose="020B0609020204030204" pitchFamily="49" charset="0"/>
              </a:rPr>
              <a:t>az</a:t>
            </a:r>
            <a:r>
              <a:rPr lang="en-IE" sz="2000" dirty="0">
                <a:latin typeface="Consolas" panose="020B0609020204030204" pitchFamily="49" charset="0"/>
              </a:rPr>
              <a:t> deployment tenant create …</a:t>
            </a:r>
          </a:p>
          <a:p>
            <a:r>
              <a:rPr lang="en-IE" sz="2000" dirty="0" err="1">
                <a:latin typeface="Consolas" panose="020B0609020204030204" pitchFamily="49" charset="0"/>
              </a:rPr>
              <a:t>az</a:t>
            </a:r>
            <a:r>
              <a:rPr lang="en-IE" sz="2000" dirty="0">
                <a:latin typeface="Consolas" panose="020B0609020204030204" pitchFamily="49" charset="0"/>
              </a:rPr>
              <a:t> deployment mg create …</a:t>
            </a:r>
          </a:p>
          <a:p>
            <a:r>
              <a:rPr lang="en-IE" sz="2000" dirty="0" err="1">
                <a:latin typeface="Consolas" panose="020B0609020204030204" pitchFamily="49" charset="0"/>
              </a:rPr>
              <a:t>az</a:t>
            </a:r>
            <a:r>
              <a:rPr lang="en-IE" sz="2000" dirty="0">
                <a:latin typeface="Consolas" panose="020B0609020204030204" pitchFamily="49" charset="0"/>
              </a:rPr>
              <a:t> deployment sub create …</a:t>
            </a:r>
          </a:p>
          <a:p>
            <a:r>
              <a:rPr lang="en-IE" sz="2000" dirty="0" err="1">
                <a:latin typeface="Consolas" panose="020B0609020204030204" pitchFamily="49" charset="0"/>
              </a:rPr>
              <a:t>az</a:t>
            </a:r>
            <a:r>
              <a:rPr lang="en-IE" sz="2000" dirty="0">
                <a:latin typeface="Consolas" panose="020B0609020204030204" pitchFamily="49" charset="0"/>
              </a:rPr>
              <a:t> deployment group create …</a:t>
            </a:r>
          </a:p>
          <a:p>
            <a:endParaRPr lang="en-IE" dirty="0"/>
          </a:p>
        </p:txBody>
      </p:sp>
    </p:spTree>
    <p:extLst>
      <p:ext uri="{BB962C8B-B14F-4D97-AF65-F5344CB8AC3E}">
        <p14:creationId xmlns:p14="http://schemas.microsoft.com/office/powerpoint/2010/main" val="188084101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2866372-C6A7-4F62-B876-803BDAABE622}"/>
              </a:ext>
            </a:extLst>
          </p:cNvPr>
          <p:cNvSpPr/>
          <p:nvPr/>
        </p:nvSpPr>
        <p:spPr bwMode="auto">
          <a:xfrm>
            <a:off x="1030941" y="4397189"/>
            <a:ext cx="9040906" cy="506506"/>
          </a:xfrm>
          <a:prstGeom prst="roundRect">
            <a:avLst>
              <a:gd name="adj" fmla="val 0"/>
            </a:avLst>
          </a:prstGeom>
          <a:solidFill>
            <a:srgbClr val="FFFF00"/>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93F32393-1CFD-4109-BDAB-4F4A0DE6D4CA}"/>
              </a:ext>
            </a:extLst>
          </p:cNvPr>
          <p:cNvSpPr>
            <a:spLocks noGrp="1"/>
          </p:cNvSpPr>
          <p:nvPr>
            <p:ph type="title"/>
          </p:nvPr>
        </p:nvSpPr>
        <p:spPr/>
        <p:txBody>
          <a:bodyPr/>
          <a:lstStyle/>
          <a:p>
            <a:r>
              <a:rPr lang="en-IE" dirty="0"/>
              <a:t>Deploying to Multiple Subscriptions</a:t>
            </a:r>
          </a:p>
        </p:txBody>
      </p:sp>
      <p:sp>
        <p:nvSpPr>
          <p:cNvPr id="3" name="Text Placeholder 2">
            <a:extLst>
              <a:ext uri="{FF2B5EF4-FFF2-40B4-BE49-F238E27FC236}">
                <a16:creationId xmlns:a16="http://schemas.microsoft.com/office/drawing/2014/main" id="{1D320A4A-3560-439E-A02D-FA5289875A27}"/>
              </a:ext>
            </a:extLst>
          </p:cNvPr>
          <p:cNvSpPr>
            <a:spLocks noGrp="1"/>
          </p:cNvSpPr>
          <p:nvPr>
            <p:ph type="body" sz="quarter" idx="10"/>
          </p:nvPr>
        </p:nvSpPr>
        <p:spPr/>
        <p:txBody>
          <a:bodyPr/>
          <a:lstStyle/>
          <a:p>
            <a:r>
              <a:rPr lang="en-IE" dirty="0">
                <a:solidFill>
                  <a:srgbClr val="A31515"/>
                </a:solidFill>
                <a:latin typeface="SFMono-Regular"/>
              </a:rPr>
              <a:t>"resources"</a:t>
            </a:r>
            <a:r>
              <a:rPr lang="en-IE" dirty="0">
                <a:solidFill>
                  <a:srgbClr val="171717"/>
                </a:solidFill>
                <a:latin typeface="SFMono-Regular"/>
              </a:rPr>
              <a:t>: [</a:t>
            </a:r>
            <a:br>
              <a:rPr lang="en-IE" dirty="0">
                <a:solidFill>
                  <a:srgbClr val="171717"/>
                </a:solidFill>
                <a:latin typeface="SFMono-Regular"/>
              </a:rPr>
            </a:br>
            <a:r>
              <a:rPr lang="en-IE" dirty="0">
                <a:solidFill>
                  <a:srgbClr val="171717"/>
                </a:solidFill>
                <a:latin typeface="SFMono-Regular"/>
              </a:rPr>
              <a:t>    {</a:t>
            </a:r>
          </a:p>
          <a:p>
            <a:r>
              <a:rPr lang="en-IE" dirty="0">
                <a:solidFill>
                  <a:srgbClr val="171717"/>
                </a:solidFill>
                <a:latin typeface="SFMono-Regular"/>
              </a:rPr>
              <a:t>        </a:t>
            </a:r>
            <a:r>
              <a:rPr lang="en-IE" dirty="0">
                <a:solidFill>
                  <a:srgbClr val="0451A5"/>
                </a:solidFill>
                <a:latin typeface="SFMono-Regular"/>
              </a:rPr>
              <a:t>"</a:t>
            </a:r>
            <a:r>
              <a:rPr lang="en-IE" dirty="0" err="1">
                <a:solidFill>
                  <a:srgbClr val="0451A5"/>
                </a:solidFill>
                <a:latin typeface="SFMono-Regular"/>
              </a:rPr>
              <a:t>apiVersion</a:t>
            </a:r>
            <a:r>
              <a:rPr lang="en-IE" dirty="0">
                <a:solidFill>
                  <a:srgbClr val="0451A5"/>
                </a:solidFill>
                <a:latin typeface="SFMono-Regular"/>
              </a:rPr>
              <a:t>"</a:t>
            </a:r>
            <a:r>
              <a:rPr lang="en-IE" dirty="0">
                <a:solidFill>
                  <a:srgbClr val="171717"/>
                </a:solidFill>
                <a:latin typeface="SFMono-Regular"/>
              </a:rPr>
              <a:t>: </a:t>
            </a:r>
            <a:r>
              <a:rPr lang="en-IE" dirty="0">
                <a:solidFill>
                  <a:srgbClr val="A31515"/>
                </a:solidFill>
                <a:latin typeface="SFMono-Regular"/>
              </a:rPr>
              <a:t>"2017-05-10"</a:t>
            </a:r>
            <a:r>
              <a:rPr lang="en-IE" dirty="0">
                <a:solidFill>
                  <a:srgbClr val="171717"/>
                </a:solidFill>
                <a:latin typeface="SFMono-Regular"/>
              </a:rPr>
              <a:t>,</a:t>
            </a:r>
          </a:p>
          <a:p>
            <a:r>
              <a:rPr lang="en-IE" dirty="0">
                <a:solidFill>
                  <a:srgbClr val="171717"/>
                </a:solidFill>
                <a:latin typeface="SFMono-Regular"/>
              </a:rPr>
              <a:t>        </a:t>
            </a:r>
            <a:r>
              <a:rPr lang="en-IE" dirty="0">
                <a:solidFill>
                  <a:srgbClr val="0451A5"/>
                </a:solidFill>
                <a:latin typeface="SFMono-Regular"/>
              </a:rPr>
              <a:t>"name"</a:t>
            </a:r>
            <a:r>
              <a:rPr lang="en-IE" dirty="0">
                <a:solidFill>
                  <a:srgbClr val="171717"/>
                </a:solidFill>
                <a:latin typeface="SFMono-Regular"/>
              </a:rPr>
              <a:t>: </a:t>
            </a:r>
            <a:r>
              <a:rPr lang="en-IE" dirty="0">
                <a:solidFill>
                  <a:srgbClr val="A31515"/>
                </a:solidFill>
                <a:latin typeface="SFMono-Regular"/>
              </a:rPr>
              <a:t>"</a:t>
            </a:r>
            <a:r>
              <a:rPr lang="en-IE" dirty="0" err="1">
                <a:solidFill>
                  <a:srgbClr val="A31515"/>
                </a:solidFill>
                <a:latin typeface="SFMono-Regular"/>
              </a:rPr>
              <a:t>nestedTemplate</a:t>
            </a:r>
            <a:r>
              <a:rPr lang="en-IE" dirty="0">
                <a:solidFill>
                  <a:srgbClr val="A31515"/>
                </a:solidFill>
                <a:latin typeface="SFMono-Regular"/>
              </a:rPr>
              <a:t>"</a:t>
            </a:r>
            <a:r>
              <a:rPr lang="en-IE" dirty="0">
                <a:solidFill>
                  <a:srgbClr val="171717"/>
                </a:solidFill>
                <a:latin typeface="SFMono-Regular"/>
              </a:rPr>
              <a:t>,</a:t>
            </a:r>
          </a:p>
          <a:p>
            <a:r>
              <a:rPr lang="en-IE" dirty="0">
                <a:solidFill>
                  <a:srgbClr val="171717"/>
                </a:solidFill>
                <a:latin typeface="SFMono-Regular"/>
              </a:rPr>
              <a:t>        </a:t>
            </a:r>
            <a:r>
              <a:rPr lang="en-IE" dirty="0">
                <a:solidFill>
                  <a:srgbClr val="0451A5"/>
                </a:solidFill>
                <a:latin typeface="SFMono-Regular"/>
              </a:rPr>
              <a:t>"type"</a:t>
            </a:r>
            <a:r>
              <a:rPr lang="en-IE" dirty="0">
                <a:solidFill>
                  <a:srgbClr val="171717"/>
                </a:solidFill>
                <a:latin typeface="SFMono-Regular"/>
              </a:rPr>
              <a:t>: </a:t>
            </a:r>
            <a:r>
              <a:rPr lang="en-IE" dirty="0">
                <a:solidFill>
                  <a:srgbClr val="A31515"/>
                </a:solidFill>
                <a:latin typeface="SFMono-Regular"/>
              </a:rPr>
              <a:t>"</a:t>
            </a:r>
            <a:r>
              <a:rPr lang="en-IE" dirty="0" err="1">
                <a:solidFill>
                  <a:srgbClr val="A31515"/>
                </a:solidFill>
                <a:latin typeface="SFMono-Regular"/>
              </a:rPr>
              <a:t>Microsoft.Resources</a:t>
            </a:r>
            <a:r>
              <a:rPr lang="en-IE" dirty="0">
                <a:solidFill>
                  <a:srgbClr val="A31515"/>
                </a:solidFill>
                <a:latin typeface="SFMono-Regular"/>
              </a:rPr>
              <a:t>/deployments"</a:t>
            </a:r>
            <a:r>
              <a:rPr lang="en-IE" dirty="0">
                <a:solidFill>
                  <a:srgbClr val="171717"/>
                </a:solidFill>
                <a:latin typeface="SFMono-Regular"/>
              </a:rPr>
              <a:t>,</a:t>
            </a:r>
          </a:p>
          <a:p>
            <a:r>
              <a:rPr lang="en-IE" dirty="0">
                <a:solidFill>
                  <a:srgbClr val="171717"/>
                </a:solidFill>
                <a:latin typeface="SFMono-Regular"/>
              </a:rPr>
              <a:t>        </a:t>
            </a:r>
            <a:r>
              <a:rPr lang="en-IE" dirty="0">
                <a:solidFill>
                  <a:srgbClr val="0451A5"/>
                </a:solidFill>
                <a:latin typeface="SFMono-Regular"/>
              </a:rPr>
              <a:t>"</a:t>
            </a:r>
            <a:r>
              <a:rPr lang="en-IE" dirty="0" err="1">
                <a:solidFill>
                  <a:srgbClr val="0451A5"/>
                </a:solidFill>
                <a:latin typeface="SFMono-Regular"/>
              </a:rPr>
              <a:t>resourceGroup</a:t>
            </a:r>
            <a:r>
              <a:rPr lang="en-IE" dirty="0">
                <a:solidFill>
                  <a:srgbClr val="0451A5"/>
                </a:solidFill>
                <a:latin typeface="SFMono-Regular"/>
              </a:rPr>
              <a:t>"</a:t>
            </a:r>
            <a:r>
              <a:rPr lang="en-IE" dirty="0">
                <a:solidFill>
                  <a:srgbClr val="171717"/>
                </a:solidFill>
                <a:latin typeface="SFMono-Regular"/>
              </a:rPr>
              <a:t>: </a:t>
            </a:r>
            <a:r>
              <a:rPr lang="en-IE" dirty="0">
                <a:solidFill>
                  <a:srgbClr val="A31515"/>
                </a:solidFill>
                <a:latin typeface="SFMono-Regular"/>
              </a:rPr>
              <a:t>"[parameters('</a:t>
            </a:r>
            <a:r>
              <a:rPr lang="en-IE" dirty="0" err="1">
                <a:solidFill>
                  <a:srgbClr val="A31515"/>
                </a:solidFill>
                <a:latin typeface="SFMono-Regular"/>
              </a:rPr>
              <a:t>secondResourceGroup</a:t>
            </a:r>
            <a:r>
              <a:rPr lang="en-IE" dirty="0">
                <a:solidFill>
                  <a:srgbClr val="A31515"/>
                </a:solidFill>
                <a:latin typeface="SFMono-Regular"/>
              </a:rPr>
              <a:t>')]"</a:t>
            </a:r>
            <a:r>
              <a:rPr lang="en-IE" dirty="0">
                <a:solidFill>
                  <a:srgbClr val="171717"/>
                </a:solidFill>
                <a:latin typeface="SFMono-Regular"/>
              </a:rPr>
              <a:t>,</a:t>
            </a:r>
          </a:p>
          <a:p>
            <a:r>
              <a:rPr lang="en-IE" dirty="0">
                <a:solidFill>
                  <a:srgbClr val="171717"/>
                </a:solidFill>
                <a:latin typeface="SFMono-Regular"/>
              </a:rPr>
              <a:t>        </a:t>
            </a:r>
            <a:r>
              <a:rPr lang="en-IE" dirty="0">
                <a:solidFill>
                  <a:srgbClr val="0451A5"/>
                </a:solidFill>
                <a:latin typeface="SFMono-Regular"/>
              </a:rPr>
              <a:t>"</a:t>
            </a:r>
            <a:r>
              <a:rPr lang="en-IE" dirty="0" err="1">
                <a:solidFill>
                  <a:srgbClr val="0451A5"/>
                </a:solidFill>
                <a:latin typeface="SFMono-Regular"/>
              </a:rPr>
              <a:t>subscriptionId</a:t>
            </a:r>
            <a:r>
              <a:rPr lang="en-IE" dirty="0">
                <a:solidFill>
                  <a:srgbClr val="0451A5"/>
                </a:solidFill>
                <a:latin typeface="SFMono-Regular"/>
              </a:rPr>
              <a:t>"</a:t>
            </a:r>
            <a:r>
              <a:rPr lang="en-IE" dirty="0">
                <a:solidFill>
                  <a:srgbClr val="171717"/>
                </a:solidFill>
                <a:latin typeface="SFMono-Regular"/>
              </a:rPr>
              <a:t>: </a:t>
            </a:r>
            <a:r>
              <a:rPr lang="en-IE" dirty="0">
                <a:solidFill>
                  <a:srgbClr val="A31515"/>
                </a:solidFill>
                <a:latin typeface="SFMono-Regular"/>
              </a:rPr>
              <a:t>"[parameters('</a:t>
            </a:r>
            <a:r>
              <a:rPr lang="en-IE" dirty="0" err="1">
                <a:solidFill>
                  <a:srgbClr val="A31515"/>
                </a:solidFill>
                <a:latin typeface="SFMono-Regular"/>
              </a:rPr>
              <a:t>secondSubscriptionID</a:t>
            </a:r>
            <a:r>
              <a:rPr lang="en-IE" dirty="0">
                <a:solidFill>
                  <a:srgbClr val="A31515"/>
                </a:solidFill>
                <a:latin typeface="SFMono-Regular"/>
              </a:rPr>
              <a:t>')]"</a:t>
            </a:r>
            <a:r>
              <a:rPr lang="en-IE" dirty="0">
                <a:solidFill>
                  <a:srgbClr val="171717"/>
                </a:solidFill>
                <a:latin typeface="SFMono-Regular"/>
              </a:rPr>
              <a:t>,</a:t>
            </a:r>
          </a:p>
          <a:p>
            <a:r>
              <a:rPr lang="en-IE" dirty="0">
                <a:solidFill>
                  <a:srgbClr val="171717"/>
                </a:solidFill>
                <a:latin typeface="SFMono-Regular"/>
              </a:rPr>
              <a:t>        ...</a:t>
            </a:r>
          </a:p>
          <a:p>
            <a:r>
              <a:rPr lang="en-IE" dirty="0">
                <a:solidFill>
                  <a:srgbClr val="171717"/>
                </a:solidFill>
                <a:latin typeface="SFMono-Regular"/>
              </a:rPr>
              <a:t>    }</a:t>
            </a:r>
          </a:p>
          <a:p>
            <a:r>
              <a:rPr lang="en-IE" dirty="0">
                <a:solidFill>
                  <a:srgbClr val="171717"/>
                </a:solidFill>
                <a:latin typeface="SFMono-Regular"/>
              </a:rPr>
              <a:t>]</a:t>
            </a:r>
            <a:endParaRPr lang="en-IE" dirty="0"/>
          </a:p>
        </p:txBody>
      </p:sp>
    </p:spTree>
    <p:extLst>
      <p:ext uri="{BB962C8B-B14F-4D97-AF65-F5344CB8AC3E}">
        <p14:creationId xmlns:p14="http://schemas.microsoft.com/office/powerpoint/2010/main" val="315886276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Getting Resource IDs</a:t>
            </a:r>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1681350268"/>
              </p:ext>
            </p:extLst>
          </p:nvPr>
        </p:nvGraphicFramePr>
        <p:xfrm>
          <a:off x="584200" y="1554163"/>
          <a:ext cx="11018520" cy="4913210"/>
        </p:xfrm>
        <a:graphic>
          <a:graphicData uri="http://schemas.openxmlformats.org/drawingml/2006/table">
            <a:tbl>
              <a:tblPr bandRow="1">
                <a:tableStyleId>{5C22544A-7EE6-4342-B048-85BDC9FD1C3A}</a:tableStyleId>
              </a:tblPr>
              <a:tblGrid>
                <a:gridCol w="2535238">
                  <a:extLst>
                    <a:ext uri="{9D8B030D-6E8A-4147-A177-3AD203B41FA5}">
                      <a16:colId xmlns:a16="http://schemas.microsoft.com/office/drawing/2014/main" val="20000"/>
                    </a:ext>
                  </a:extLst>
                </a:gridCol>
                <a:gridCol w="8483282">
                  <a:extLst>
                    <a:ext uri="{9D8B030D-6E8A-4147-A177-3AD203B41FA5}">
                      <a16:colId xmlns:a16="http://schemas.microsoft.com/office/drawing/2014/main" val="20001"/>
                    </a:ext>
                  </a:extLst>
                </a:gridCol>
              </a:tblGrid>
              <a:tr h="920330">
                <a:tc>
                  <a:txBody>
                    <a:bodyPr/>
                    <a:lstStyle/>
                    <a:p>
                      <a:r>
                        <a:rPr lang="en-IE" sz="1600" dirty="0" err="1">
                          <a:solidFill>
                            <a:schemeClr val="tx1"/>
                          </a:solidFill>
                          <a:latin typeface="+mj-lt"/>
                          <a:cs typeface="Segoe UI Semilight" panose="020B0402040204020203" pitchFamily="34" charset="0"/>
                        </a:rPr>
                        <a:t>resourceId</a:t>
                      </a:r>
                      <a:r>
                        <a:rPr lang="en-IE" sz="1600" dirty="0">
                          <a:solidFill>
                            <a:schemeClr val="tx1"/>
                          </a:solidFill>
                          <a:latin typeface="+mj-lt"/>
                          <a:cs typeface="Segoe UI Semilight" panose="020B0402040204020203" pitchFamily="34" charset="0"/>
                        </a:rPr>
                        <a:t>()</a:t>
                      </a:r>
                    </a:p>
                  </a:txBody>
                  <a:tcPr>
                    <a:solidFill>
                      <a:schemeClr val="bg1">
                        <a:lumMod val="95000"/>
                      </a:schemeClr>
                    </a:solidFill>
                  </a:tcPr>
                </a:tc>
                <a:tc>
                  <a:txBody>
                    <a:bodyPr/>
                    <a:lstStyle/>
                    <a:p>
                      <a:r>
                        <a:rPr lang="en-IE" sz="1600" dirty="0">
                          <a:solidFill>
                            <a:schemeClr val="tx1"/>
                          </a:solidFill>
                          <a:latin typeface="Segoe UI Semilight" panose="020B0402040204020203" pitchFamily="34" charset="0"/>
                          <a:cs typeface="Segoe UI Semilight" panose="020B0402040204020203" pitchFamily="34" charset="0"/>
                        </a:rPr>
                        <a:t>Resource group level deployment</a:t>
                      </a:r>
                    </a:p>
                    <a:p>
                      <a:r>
                        <a:rPr lang="en-IE" sz="1600" dirty="0">
                          <a:solidFill>
                            <a:schemeClr val="tx1"/>
                          </a:solidFill>
                          <a:latin typeface="+mj-lt"/>
                          <a:cs typeface="Segoe UI Semilight" panose="020B0402040204020203" pitchFamily="34" charset="0"/>
                        </a:rPr>
                        <a:t>/subscriptions/{</a:t>
                      </a:r>
                      <a:r>
                        <a:rPr lang="en-IE" sz="1600" dirty="0" err="1">
                          <a:solidFill>
                            <a:schemeClr val="tx1"/>
                          </a:solidFill>
                          <a:latin typeface="+mj-lt"/>
                          <a:cs typeface="Segoe UI Semilight" panose="020B0402040204020203" pitchFamily="34" charset="0"/>
                        </a:rPr>
                        <a:t>subId</a:t>
                      </a:r>
                      <a:r>
                        <a:rPr lang="en-IE" sz="1600" dirty="0">
                          <a:solidFill>
                            <a:schemeClr val="tx1"/>
                          </a:solidFill>
                          <a:latin typeface="+mj-lt"/>
                          <a:cs typeface="Segoe UI Semilight" panose="020B0402040204020203" pitchFamily="34" charset="0"/>
                        </a:rPr>
                        <a:t>}/</a:t>
                      </a:r>
                      <a:r>
                        <a:rPr lang="en-IE" sz="1600" dirty="0" err="1">
                          <a:solidFill>
                            <a:schemeClr val="tx1"/>
                          </a:solidFill>
                          <a:latin typeface="+mj-lt"/>
                          <a:cs typeface="Segoe UI Semilight" panose="020B0402040204020203" pitchFamily="34" charset="0"/>
                        </a:rPr>
                        <a:t>resourceGroups</a:t>
                      </a:r>
                      <a:r>
                        <a:rPr lang="en-IE" sz="1600" dirty="0">
                          <a:solidFill>
                            <a:schemeClr val="tx1"/>
                          </a:solidFill>
                          <a:latin typeface="+mj-lt"/>
                          <a:cs typeface="Segoe UI Semilight" panose="020B0402040204020203" pitchFamily="34" charset="0"/>
                        </a:rPr>
                        <a:t>/{</a:t>
                      </a:r>
                      <a:r>
                        <a:rPr lang="en-IE" sz="1600" dirty="0" err="1">
                          <a:solidFill>
                            <a:schemeClr val="tx1"/>
                          </a:solidFill>
                          <a:latin typeface="+mj-lt"/>
                          <a:cs typeface="Segoe UI Semilight" panose="020B0402040204020203" pitchFamily="34" charset="0"/>
                        </a:rPr>
                        <a:t>rgName</a:t>
                      </a:r>
                      <a:r>
                        <a:rPr lang="en-IE" sz="1600" dirty="0">
                          <a:solidFill>
                            <a:schemeClr val="tx1"/>
                          </a:solidFill>
                          <a:latin typeface="+mj-lt"/>
                          <a:cs typeface="Segoe UI Semilight" panose="020B0402040204020203" pitchFamily="34" charset="0"/>
                        </a:rPr>
                        <a:t>}/providers/{namespace}/{type}/{name}</a:t>
                      </a:r>
                    </a:p>
                    <a:p>
                      <a:pPr>
                        <a:spcBef>
                          <a:spcPts val="1200"/>
                        </a:spcBef>
                      </a:pPr>
                      <a:r>
                        <a:rPr lang="en-IE" sz="1600" dirty="0">
                          <a:solidFill>
                            <a:schemeClr val="tx1"/>
                          </a:solidFill>
                          <a:latin typeface="Segoe UI Semilight" panose="020B0402040204020203" pitchFamily="34" charset="0"/>
                          <a:cs typeface="Segoe UI Semilight" panose="020B0402040204020203" pitchFamily="34" charset="0"/>
                        </a:rPr>
                        <a:t>Subscription-level deployment</a:t>
                      </a:r>
                    </a:p>
                    <a:p>
                      <a:pPr marL="0" marR="0" lvl="0" indent="0" algn="l" defTabSz="932742" rtl="0" eaLnBrk="1" fontAlgn="auto" latinLnBrk="0" hangingPunct="1">
                        <a:lnSpc>
                          <a:spcPct val="100000"/>
                        </a:lnSpc>
                        <a:spcBef>
                          <a:spcPts val="0"/>
                        </a:spcBef>
                        <a:spcAft>
                          <a:spcPts val="0"/>
                        </a:spcAft>
                        <a:buClrTx/>
                        <a:buSzTx/>
                        <a:buFontTx/>
                        <a:buNone/>
                        <a:tabLst/>
                        <a:defRPr/>
                      </a:pPr>
                      <a:r>
                        <a:rPr lang="en-IE" sz="1600" kern="1200" dirty="0">
                          <a:solidFill>
                            <a:schemeClr val="tx1"/>
                          </a:solidFill>
                          <a:latin typeface="+mj-lt"/>
                          <a:cs typeface="Segoe UI Semilight" panose="020B0402040204020203" pitchFamily="34" charset="0"/>
                        </a:rPr>
                        <a:t>/subscriptions/{</a:t>
                      </a:r>
                      <a:r>
                        <a:rPr lang="en-IE" sz="1600" kern="1200" dirty="0" err="1">
                          <a:solidFill>
                            <a:schemeClr val="tx1"/>
                          </a:solidFill>
                          <a:latin typeface="+mj-lt"/>
                          <a:cs typeface="Segoe UI Semilight" panose="020B0402040204020203" pitchFamily="34" charset="0"/>
                        </a:rPr>
                        <a:t>subId</a:t>
                      </a:r>
                      <a:r>
                        <a:rPr lang="en-IE" sz="1600" kern="1200" dirty="0">
                          <a:solidFill>
                            <a:schemeClr val="tx1"/>
                          </a:solidFill>
                          <a:latin typeface="+mj-lt"/>
                          <a:cs typeface="Segoe UI Semilight" panose="020B0402040204020203" pitchFamily="34" charset="0"/>
                        </a:rPr>
                        <a:t>}/providers/{namespace}/{type}/{name}</a:t>
                      </a:r>
                      <a:endParaRPr lang="en-IE" sz="1600" dirty="0">
                        <a:solidFill>
                          <a:schemeClr val="tx1"/>
                        </a:solidFill>
                        <a:latin typeface="+mj-lt"/>
                        <a:cs typeface="Segoe UI Semilight" panose="020B0402040204020203" pitchFamily="34" charset="0"/>
                      </a:endParaRPr>
                    </a:p>
                    <a:p>
                      <a:pPr>
                        <a:spcBef>
                          <a:spcPts val="1200"/>
                        </a:spcBef>
                      </a:pPr>
                      <a:r>
                        <a:rPr lang="en-IE" sz="1600" dirty="0">
                          <a:solidFill>
                            <a:schemeClr val="tx1"/>
                          </a:solidFill>
                          <a:latin typeface="Segoe UI Semilight" panose="020B0402040204020203" pitchFamily="34" charset="0"/>
                          <a:cs typeface="Segoe UI Semilight" panose="020B0402040204020203" pitchFamily="34" charset="0"/>
                        </a:rPr>
                        <a:t>Management group or tenant-level deployment</a:t>
                      </a:r>
                    </a:p>
                    <a:p>
                      <a:pPr marL="0" marR="0" lvl="0" indent="0" algn="l" defTabSz="932742" rtl="0" eaLnBrk="1" fontAlgn="auto" latinLnBrk="0" hangingPunct="1">
                        <a:lnSpc>
                          <a:spcPct val="100000"/>
                        </a:lnSpc>
                        <a:spcBef>
                          <a:spcPts val="0"/>
                        </a:spcBef>
                        <a:spcAft>
                          <a:spcPts val="0"/>
                        </a:spcAft>
                        <a:buClrTx/>
                        <a:buSzTx/>
                        <a:buFontTx/>
                        <a:buNone/>
                        <a:tabLst/>
                        <a:defRPr/>
                      </a:pPr>
                      <a:r>
                        <a:rPr lang="en-IE" sz="1600" kern="1200" dirty="0">
                          <a:solidFill>
                            <a:schemeClr val="tx1"/>
                          </a:solidFill>
                          <a:latin typeface="+mj-lt"/>
                          <a:cs typeface="Segoe UI Semilight" panose="020B0402040204020203" pitchFamily="34" charset="0"/>
                        </a:rPr>
                        <a:t>/providers/{namespace}/{type}/{name}</a:t>
                      </a:r>
                    </a:p>
                    <a:p>
                      <a:pPr marL="0" marR="0" lvl="0" indent="0" algn="l" defTabSz="932742" rtl="0" eaLnBrk="1" fontAlgn="auto" latinLnBrk="0" hangingPunct="1">
                        <a:lnSpc>
                          <a:spcPct val="100000"/>
                        </a:lnSpc>
                        <a:spcBef>
                          <a:spcPts val="0"/>
                        </a:spcBef>
                        <a:spcAft>
                          <a:spcPts val="0"/>
                        </a:spcAft>
                        <a:buClrTx/>
                        <a:buSzTx/>
                        <a:buFontTx/>
                        <a:buNone/>
                        <a:tabLst/>
                        <a:defRPr/>
                      </a:pPr>
                      <a:endParaRPr lang="en-IE" sz="1600" kern="1200" dirty="0">
                        <a:solidFill>
                          <a:schemeClr val="tx1"/>
                        </a:solidFill>
                        <a:latin typeface="+mj-lt"/>
                        <a:cs typeface="Segoe UI Semilight" panose="020B0402040204020203" pitchFamily="34" charset="0"/>
                      </a:endParaRPr>
                    </a:p>
                  </a:txBody>
                  <a:tcPr>
                    <a:solidFill>
                      <a:schemeClr val="bg1">
                        <a:lumMod val="95000"/>
                      </a:schemeClr>
                    </a:solidFill>
                  </a:tcPr>
                </a:tc>
                <a:extLst>
                  <a:ext uri="{0D108BD9-81ED-4DB2-BD59-A6C34878D82A}">
                    <a16:rowId xmlns:a16="http://schemas.microsoft.com/office/drawing/2014/main" val="10001"/>
                  </a:ext>
                </a:extLst>
              </a:tr>
              <a:tr h="807368">
                <a:tc>
                  <a:txBody>
                    <a:bodyPr/>
                    <a:lstStyle/>
                    <a:p>
                      <a:r>
                        <a:rPr lang="en-IE" sz="1600" dirty="0" err="1">
                          <a:solidFill>
                            <a:schemeClr val="tx1"/>
                          </a:solidFill>
                          <a:latin typeface="+mj-lt"/>
                          <a:cs typeface="Segoe UI Semilight" panose="020B0402040204020203" pitchFamily="34" charset="0"/>
                        </a:rPr>
                        <a:t>subscriptionResourceId</a:t>
                      </a:r>
                      <a:r>
                        <a:rPr lang="en-IE" sz="1600" dirty="0">
                          <a:solidFill>
                            <a:schemeClr val="tx1"/>
                          </a:solidFill>
                          <a:latin typeface="+mj-lt"/>
                          <a:cs typeface="Segoe UI Semilight" panose="020B0402040204020203" pitchFamily="34" charset="0"/>
                        </a:rPr>
                        <a:t>()</a:t>
                      </a:r>
                    </a:p>
                  </a:txBody>
                  <a:tcPr>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IE" sz="1600" dirty="0">
                          <a:solidFill>
                            <a:schemeClr val="tx1"/>
                          </a:solidFill>
                          <a:latin typeface="Segoe UI Semilight" panose="020B0402040204020203" pitchFamily="34" charset="0"/>
                          <a:cs typeface="Segoe UI Semilight" panose="020B0402040204020203" pitchFamily="34" charset="0"/>
                        </a:rPr>
                        <a:t>Get ID of subscription-level resource from resource-group level deployment</a:t>
                      </a:r>
                      <a:br>
                        <a:rPr lang="en-IE" sz="1600" dirty="0">
                          <a:solidFill>
                            <a:schemeClr val="tx1"/>
                          </a:solidFill>
                          <a:latin typeface="Segoe UI Semilight" panose="020B0402040204020203" pitchFamily="34" charset="0"/>
                          <a:cs typeface="Segoe UI Semilight" panose="020B0402040204020203" pitchFamily="34" charset="0"/>
                        </a:rPr>
                      </a:br>
                      <a:r>
                        <a:rPr lang="en-IE" sz="1600" kern="1200" dirty="0">
                          <a:solidFill>
                            <a:schemeClr val="tx1"/>
                          </a:solidFill>
                          <a:latin typeface="+mj-lt"/>
                          <a:ea typeface="+mn-ea"/>
                          <a:cs typeface="Segoe UI Semilight" panose="020B0402040204020203" pitchFamily="34" charset="0"/>
                        </a:rPr>
                        <a:t>/subscriptions/{</a:t>
                      </a:r>
                      <a:r>
                        <a:rPr lang="en-IE" sz="1600" kern="1200" dirty="0" err="1">
                          <a:solidFill>
                            <a:schemeClr val="tx1"/>
                          </a:solidFill>
                          <a:latin typeface="+mj-lt"/>
                          <a:ea typeface="+mn-ea"/>
                          <a:cs typeface="Segoe UI Semilight" panose="020B0402040204020203" pitchFamily="34" charset="0"/>
                        </a:rPr>
                        <a:t>subId</a:t>
                      </a:r>
                      <a:r>
                        <a:rPr lang="en-IE" sz="1600" kern="1200" dirty="0">
                          <a:solidFill>
                            <a:schemeClr val="tx1"/>
                          </a:solidFill>
                          <a:latin typeface="+mj-lt"/>
                          <a:ea typeface="+mn-ea"/>
                          <a:cs typeface="Segoe UI Semilight" panose="020B0402040204020203" pitchFamily="34" charset="0"/>
                        </a:rPr>
                        <a:t>}/providers/{namespace}/{type}/{name}</a:t>
                      </a:r>
                    </a:p>
                    <a:p>
                      <a:pPr marL="0" marR="0" lvl="0" indent="0" algn="l" defTabSz="932742" rtl="0" eaLnBrk="1" fontAlgn="auto" latinLnBrk="0" hangingPunct="1">
                        <a:lnSpc>
                          <a:spcPct val="100000"/>
                        </a:lnSpc>
                        <a:spcBef>
                          <a:spcPts val="0"/>
                        </a:spcBef>
                        <a:spcAft>
                          <a:spcPts val="0"/>
                        </a:spcAft>
                        <a:buClrTx/>
                        <a:buSzTx/>
                        <a:buFontTx/>
                        <a:buNone/>
                        <a:tabLst/>
                        <a:defRPr/>
                      </a:pPr>
                      <a:endParaRPr lang="en-IE" sz="1600" kern="1200" dirty="0">
                        <a:solidFill>
                          <a:schemeClr val="tx1"/>
                        </a:solidFill>
                        <a:latin typeface="+mj-lt"/>
                        <a:ea typeface="+mn-ea"/>
                        <a:cs typeface="Segoe UI Semilight" panose="020B0402040204020203" pitchFamily="34" charset="0"/>
                      </a:endParaRPr>
                    </a:p>
                  </a:txBody>
                  <a:tcPr>
                    <a:solidFill>
                      <a:schemeClr val="bg1">
                        <a:lumMod val="95000"/>
                      </a:schemeClr>
                    </a:solidFill>
                  </a:tcPr>
                </a:tc>
                <a:extLst>
                  <a:ext uri="{0D108BD9-81ED-4DB2-BD59-A6C34878D82A}">
                    <a16:rowId xmlns:a16="http://schemas.microsoft.com/office/drawing/2014/main" val="10002"/>
                  </a:ext>
                </a:extLst>
              </a:tr>
              <a:tr h="732120">
                <a:tc>
                  <a:txBody>
                    <a:bodyPr/>
                    <a:lstStyle/>
                    <a:p>
                      <a:r>
                        <a:rPr lang="en-IE" sz="1600" dirty="0" err="1">
                          <a:solidFill>
                            <a:schemeClr val="tx1"/>
                          </a:solidFill>
                          <a:latin typeface="+mj-lt"/>
                          <a:cs typeface="Segoe UI Semilight" panose="020B0402040204020203" pitchFamily="34" charset="0"/>
                        </a:rPr>
                        <a:t>tenantResourceId</a:t>
                      </a:r>
                      <a:r>
                        <a:rPr lang="en-IE" sz="1600" dirty="0">
                          <a:solidFill>
                            <a:schemeClr val="tx1"/>
                          </a:solidFill>
                          <a:latin typeface="+mj-lt"/>
                          <a:cs typeface="Segoe UI Semilight" panose="020B0402040204020203" pitchFamily="34" charset="0"/>
                        </a:rPr>
                        <a:t>()</a:t>
                      </a:r>
                    </a:p>
                  </a:txBody>
                  <a:tcPr>
                    <a:solidFill>
                      <a:schemeClr val="bg1">
                        <a:lumMod val="95000"/>
                      </a:schemeClr>
                    </a:solidFill>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IE" sz="1600" dirty="0">
                          <a:solidFill>
                            <a:schemeClr val="tx1"/>
                          </a:solidFill>
                          <a:latin typeface="Segoe UI Semilight" panose="020B0402040204020203" pitchFamily="34" charset="0"/>
                          <a:cs typeface="Segoe UI Semilight" panose="020B0402040204020203" pitchFamily="34" charset="0"/>
                        </a:rPr>
                        <a:t>Get ID of tenant-level resource from a lower-level deployment</a:t>
                      </a:r>
                    </a:p>
                    <a:p>
                      <a:pPr marL="0" marR="0" lvl="0" indent="0" algn="l" defTabSz="932742" rtl="0" eaLnBrk="1" fontAlgn="auto" latinLnBrk="0" hangingPunct="1">
                        <a:lnSpc>
                          <a:spcPct val="100000"/>
                        </a:lnSpc>
                        <a:spcBef>
                          <a:spcPts val="0"/>
                        </a:spcBef>
                        <a:spcAft>
                          <a:spcPts val="0"/>
                        </a:spcAft>
                        <a:buClrTx/>
                        <a:buSzTx/>
                        <a:buFontTx/>
                        <a:buNone/>
                        <a:tabLst/>
                        <a:defRPr/>
                      </a:pPr>
                      <a:r>
                        <a:rPr lang="en-IE" sz="1600" dirty="0">
                          <a:solidFill>
                            <a:schemeClr val="tx1"/>
                          </a:solidFill>
                          <a:latin typeface="Segoe UI Semilight" panose="020B0402040204020203" pitchFamily="34" charset="0"/>
                          <a:cs typeface="Segoe UI Semilight" panose="020B0402040204020203" pitchFamily="34" charset="0"/>
                        </a:rPr>
                        <a:t>Use to get ID of management groups (they are a tenant-level resource)</a:t>
                      </a:r>
                      <a:br>
                        <a:rPr lang="en-IE" sz="1600" dirty="0">
                          <a:solidFill>
                            <a:schemeClr val="tx1"/>
                          </a:solidFill>
                          <a:latin typeface="Segoe UI Semilight" panose="020B0402040204020203" pitchFamily="34" charset="0"/>
                          <a:cs typeface="Segoe UI Semilight" panose="020B0402040204020203" pitchFamily="34" charset="0"/>
                        </a:rPr>
                      </a:br>
                      <a:r>
                        <a:rPr kumimoji="0" lang="en-IE" sz="1600" b="0" i="0" u="none" strike="noStrike" kern="1200" cap="none" spc="0" normalizeH="0" baseline="0" noProof="0" dirty="0">
                          <a:ln>
                            <a:noFill/>
                          </a:ln>
                          <a:solidFill>
                            <a:schemeClr val="tx1"/>
                          </a:solidFill>
                          <a:effectLst/>
                          <a:uLnTx/>
                          <a:uFillTx/>
                          <a:latin typeface="Segoe UI Semibold"/>
                          <a:ea typeface="+mn-ea"/>
                          <a:cs typeface="Segoe UI Semilight" panose="020B0402040204020203" pitchFamily="34" charset="0"/>
                        </a:rPr>
                        <a:t>/providers/{namespace}/{type}/{name}</a:t>
                      </a:r>
                    </a:p>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IE" sz="1600" b="0" i="0" u="none" strike="noStrike" kern="1200" cap="none" spc="0" normalizeH="0" baseline="0" noProof="0" dirty="0">
                        <a:ln>
                          <a:noFill/>
                        </a:ln>
                        <a:solidFill>
                          <a:schemeClr val="tx1"/>
                        </a:solidFill>
                        <a:effectLst/>
                        <a:uLnTx/>
                        <a:uFillTx/>
                        <a:latin typeface="Segoe UI Semibold"/>
                        <a:ea typeface="+mn-ea"/>
                        <a:cs typeface="Segoe UI Semilight" panose="020B0402040204020203" pitchFamily="34" charset="0"/>
                      </a:endParaRPr>
                    </a:p>
                  </a:txBody>
                  <a:tcPr>
                    <a:solidFill>
                      <a:schemeClr val="bg1">
                        <a:lumMod val="95000"/>
                      </a:schemeClr>
                    </a:solidFill>
                  </a:tcPr>
                </a:tc>
                <a:extLst>
                  <a:ext uri="{0D108BD9-81ED-4DB2-BD59-A6C34878D82A}">
                    <a16:rowId xmlns:a16="http://schemas.microsoft.com/office/drawing/2014/main" val="10003"/>
                  </a:ext>
                </a:extLst>
              </a:tr>
              <a:tr h="920330">
                <a:tc>
                  <a:txBody>
                    <a:bodyPr/>
                    <a:lstStyle/>
                    <a:p>
                      <a:r>
                        <a:rPr lang="en-IE" sz="1600" dirty="0" err="1">
                          <a:solidFill>
                            <a:schemeClr val="tx1"/>
                          </a:solidFill>
                          <a:latin typeface="+mj-lt"/>
                          <a:cs typeface="Segoe UI Semilight" panose="020B0402040204020203" pitchFamily="34" charset="0"/>
                        </a:rPr>
                        <a:t>extensionResourceId</a:t>
                      </a:r>
                      <a:r>
                        <a:rPr lang="en-IE" sz="1600" dirty="0">
                          <a:solidFill>
                            <a:schemeClr val="tx1"/>
                          </a:solidFill>
                          <a:latin typeface="+mj-lt"/>
                          <a:cs typeface="Segoe UI Semilight" panose="020B0402040204020203" pitchFamily="34" charset="0"/>
                        </a:rPr>
                        <a:t>()</a:t>
                      </a:r>
                    </a:p>
                  </a:txBody>
                  <a:tcPr>
                    <a:solidFill>
                      <a:schemeClr val="bg1">
                        <a:lumMod val="95000"/>
                      </a:schemeClr>
                    </a:solidFill>
                  </a:tcPr>
                </a:tc>
                <a:tc>
                  <a:txBody>
                    <a:bodyPr/>
                    <a:lstStyle/>
                    <a:p>
                      <a:r>
                        <a:rPr lang="en-IE" sz="1600" dirty="0">
                          <a:solidFill>
                            <a:schemeClr val="tx1"/>
                          </a:solidFill>
                          <a:latin typeface="Segoe UI Semilight" panose="020B0402040204020203" pitchFamily="34" charset="0"/>
                          <a:cs typeface="Segoe UI Semilight" panose="020B0402040204020203" pitchFamily="34" charset="0"/>
                        </a:rPr>
                        <a:t>Returns ID for 'extension' resources that are applied to other resources or scopes</a:t>
                      </a:r>
                      <a:br>
                        <a:rPr lang="en-IE" sz="1600" dirty="0">
                          <a:solidFill>
                            <a:schemeClr val="tx1"/>
                          </a:solidFill>
                          <a:latin typeface="Segoe UI Semilight" panose="020B0402040204020203" pitchFamily="34" charset="0"/>
                          <a:cs typeface="Segoe UI Semilight" panose="020B0402040204020203" pitchFamily="34" charset="0"/>
                        </a:rPr>
                      </a:br>
                      <a:r>
                        <a:rPr lang="en-IE" sz="1600" dirty="0">
                          <a:solidFill>
                            <a:schemeClr val="tx1"/>
                          </a:solidFill>
                          <a:latin typeface="Segoe UI Semilight" panose="020B0402040204020203" pitchFamily="34" charset="0"/>
                          <a:cs typeface="Segoe UI Semilight" panose="020B0402040204020203" pitchFamily="34" charset="0"/>
                        </a:rPr>
                        <a:t>Examples: resource locks, policy definitions and assignments, role definitions and assignments</a:t>
                      </a:r>
                    </a:p>
                    <a:p>
                      <a:r>
                        <a:rPr kumimoji="0" lang="en-IE" sz="1600" b="0" i="0" u="none" strike="noStrike" kern="1200" cap="none" spc="0" normalizeH="0" baseline="0" dirty="0">
                          <a:ln>
                            <a:noFill/>
                          </a:ln>
                          <a:solidFill>
                            <a:schemeClr val="tx1"/>
                          </a:solidFill>
                          <a:effectLst/>
                          <a:uLnTx/>
                          <a:uFillTx/>
                          <a:latin typeface="Segoe UI Semibold"/>
                          <a:ea typeface="+mn-ea"/>
                          <a:cs typeface="Segoe UI Semilight" panose="020B0402040204020203" pitchFamily="34" charset="0"/>
                        </a:rPr>
                        <a:t>{scope}/providers/{</a:t>
                      </a:r>
                      <a:r>
                        <a:rPr kumimoji="0" lang="en-IE" sz="1600" b="0" i="0" u="none" strike="noStrike" kern="1200" cap="none" spc="0" normalizeH="0" baseline="0" dirty="0" err="1">
                          <a:ln>
                            <a:noFill/>
                          </a:ln>
                          <a:solidFill>
                            <a:schemeClr val="tx1"/>
                          </a:solidFill>
                          <a:effectLst/>
                          <a:uLnTx/>
                          <a:uFillTx/>
                          <a:latin typeface="Segoe UI Semibold"/>
                          <a:ea typeface="+mn-ea"/>
                          <a:cs typeface="Segoe UI Semilight" panose="020B0402040204020203" pitchFamily="34" charset="0"/>
                        </a:rPr>
                        <a:t>extNamespace</a:t>
                      </a:r>
                      <a:r>
                        <a:rPr kumimoji="0" lang="en-IE" sz="1600" b="0" i="0" u="none" strike="noStrike" kern="1200" cap="none" spc="0" normalizeH="0" baseline="0" dirty="0">
                          <a:ln>
                            <a:noFill/>
                          </a:ln>
                          <a:solidFill>
                            <a:schemeClr val="tx1"/>
                          </a:solidFill>
                          <a:effectLst/>
                          <a:uLnTx/>
                          <a:uFillTx/>
                          <a:latin typeface="Segoe UI Semibold"/>
                          <a:ea typeface="+mn-ea"/>
                          <a:cs typeface="Segoe UI Semilight" panose="020B0402040204020203" pitchFamily="34" charset="0"/>
                        </a:rPr>
                        <a:t>}/{</a:t>
                      </a:r>
                      <a:r>
                        <a:rPr kumimoji="0" lang="en-IE" sz="1600" b="0" i="0" u="none" strike="noStrike" kern="1200" cap="none" spc="0" normalizeH="0" baseline="0" dirty="0" err="1">
                          <a:ln>
                            <a:noFill/>
                          </a:ln>
                          <a:solidFill>
                            <a:schemeClr val="tx1"/>
                          </a:solidFill>
                          <a:effectLst/>
                          <a:uLnTx/>
                          <a:uFillTx/>
                          <a:latin typeface="Segoe UI Semibold"/>
                          <a:ea typeface="+mn-ea"/>
                          <a:cs typeface="Segoe UI Semilight" panose="020B0402040204020203" pitchFamily="34" charset="0"/>
                        </a:rPr>
                        <a:t>extType</a:t>
                      </a:r>
                      <a:r>
                        <a:rPr kumimoji="0" lang="en-IE" sz="1600" b="0" i="0" u="none" strike="noStrike" kern="1200" cap="none" spc="0" normalizeH="0" baseline="0" dirty="0">
                          <a:ln>
                            <a:noFill/>
                          </a:ln>
                          <a:solidFill>
                            <a:schemeClr val="tx1"/>
                          </a:solidFill>
                          <a:effectLst/>
                          <a:uLnTx/>
                          <a:uFillTx/>
                          <a:latin typeface="Segoe UI Semibold"/>
                          <a:ea typeface="+mn-ea"/>
                          <a:cs typeface="Segoe UI Semilight" panose="020B0402040204020203" pitchFamily="34" charset="0"/>
                        </a:rPr>
                        <a:t>}/{</a:t>
                      </a:r>
                      <a:r>
                        <a:rPr kumimoji="0" lang="en-IE" sz="1600" b="0" i="0" u="none" strike="noStrike" kern="1200" cap="none" spc="0" normalizeH="0" baseline="0" dirty="0" err="1">
                          <a:ln>
                            <a:noFill/>
                          </a:ln>
                          <a:solidFill>
                            <a:schemeClr val="tx1"/>
                          </a:solidFill>
                          <a:effectLst/>
                          <a:uLnTx/>
                          <a:uFillTx/>
                          <a:latin typeface="Segoe UI Semibold"/>
                          <a:ea typeface="+mn-ea"/>
                          <a:cs typeface="Segoe UI Semilight" panose="020B0402040204020203" pitchFamily="34" charset="0"/>
                        </a:rPr>
                        <a:t>extName</a:t>
                      </a:r>
                      <a:r>
                        <a:rPr kumimoji="0" lang="en-IE" sz="1600" b="0" i="0" u="none" strike="noStrike" kern="1200" cap="none" spc="0" normalizeH="0" baseline="0" dirty="0">
                          <a:ln>
                            <a:noFill/>
                          </a:ln>
                          <a:solidFill>
                            <a:schemeClr val="tx1"/>
                          </a:solidFill>
                          <a:effectLst/>
                          <a:uLnTx/>
                          <a:uFillTx/>
                          <a:latin typeface="Segoe UI Semibold"/>
                          <a:ea typeface="+mn-ea"/>
                          <a:cs typeface="Segoe UI Semilight" panose="020B0402040204020203" pitchFamily="34" charset="0"/>
                        </a:rPr>
                        <a:t>}</a:t>
                      </a:r>
                    </a:p>
                  </a:txBody>
                  <a:tcPr>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284288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674F7-4446-4FA1-B99C-1D79EC4AF5D3}"/>
              </a:ext>
            </a:extLst>
          </p:cNvPr>
          <p:cNvSpPr>
            <a:spLocks noGrp="1"/>
          </p:cNvSpPr>
          <p:nvPr>
            <p:ph type="title"/>
          </p:nvPr>
        </p:nvSpPr>
        <p:spPr/>
        <p:txBody>
          <a:bodyPr/>
          <a:lstStyle/>
          <a:p>
            <a:r>
              <a:rPr lang="en-IE" dirty="0"/>
              <a:t>Scoped Deployments</a:t>
            </a:r>
          </a:p>
        </p:txBody>
      </p:sp>
      <p:sp>
        <p:nvSpPr>
          <p:cNvPr id="4" name="Text Placeholder 3">
            <a:extLst>
              <a:ext uri="{FF2B5EF4-FFF2-40B4-BE49-F238E27FC236}">
                <a16:creationId xmlns:a16="http://schemas.microsoft.com/office/drawing/2014/main" id="{85FA7445-B314-46CE-B33B-9C9F94FFF8CB}"/>
              </a:ext>
            </a:extLst>
          </p:cNvPr>
          <p:cNvSpPr>
            <a:spLocks noGrp="1"/>
          </p:cNvSpPr>
          <p:nvPr>
            <p:ph type="body" sz="quarter" idx="10"/>
          </p:nvPr>
        </p:nvSpPr>
        <p:spPr/>
        <p:txBody>
          <a:bodyPr/>
          <a:lstStyle/>
          <a:p>
            <a:r>
              <a:rPr lang="en-IE" dirty="0"/>
              <a:t>Demo</a:t>
            </a:r>
          </a:p>
        </p:txBody>
      </p:sp>
    </p:spTree>
    <p:extLst>
      <p:ext uri="{BB962C8B-B14F-4D97-AF65-F5344CB8AC3E}">
        <p14:creationId xmlns:p14="http://schemas.microsoft.com/office/powerpoint/2010/main" val="259630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customXml/itemProps2.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3218</TotalTime>
  <Words>2572</Words>
  <Application>Microsoft Office PowerPoint</Application>
  <PresentationFormat>Widescreen</PresentationFormat>
  <Paragraphs>458</Paragraphs>
  <Slides>36</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Arial</vt:lpstr>
      <vt:lpstr>Consolas</vt:lpstr>
      <vt:lpstr>Lucida Console</vt:lpstr>
      <vt:lpstr>Segoe UI</vt:lpstr>
      <vt:lpstr>Segoe UI Semibold</vt:lpstr>
      <vt:lpstr>Segoe UI Semilight</vt:lpstr>
      <vt:lpstr>SFMono-Regular</vt:lpstr>
      <vt:lpstr>Wingdings</vt:lpstr>
      <vt:lpstr>White Template</vt:lpstr>
      <vt:lpstr>Partner Technical Boot Camp</vt:lpstr>
      <vt:lpstr>Agenda</vt:lpstr>
      <vt:lpstr>Scoped Deployments</vt:lpstr>
      <vt:lpstr>Which Scope to Use?</vt:lpstr>
      <vt:lpstr>Schema</vt:lpstr>
      <vt:lpstr>Command Line</vt:lpstr>
      <vt:lpstr>Deploying to Multiple Subscriptions</vt:lpstr>
      <vt:lpstr>Getting Resource IDs</vt:lpstr>
      <vt:lpstr>Scoped Deployments</vt:lpstr>
      <vt:lpstr>What If</vt:lpstr>
      <vt:lpstr>What If</vt:lpstr>
      <vt:lpstr>Command Line</vt:lpstr>
      <vt:lpstr>PowerShell</vt:lpstr>
      <vt:lpstr>CLI</vt:lpstr>
      <vt:lpstr>Results Format</vt:lpstr>
      <vt:lpstr>Change Types</vt:lpstr>
      <vt:lpstr>What If</vt:lpstr>
      <vt:lpstr>User-Defined Functions</vt:lpstr>
      <vt:lpstr>User-Defined Functions</vt:lpstr>
      <vt:lpstr>Define Function</vt:lpstr>
      <vt:lpstr>Use Function</vt:lpstr>
      <vt:lpstr>User-Defined Functions</vt:lpstr>
      <vt:lpstr>Deployment Scripts</vt:lpstr>
      <vt:lpstr>Deployment Scripts</vt:lpstr>
      <vt:lpstr>How It Works</vt:lpstr>
      <vt:lpstr>Example</vt:lpstr>
      <vt:lpstr>Permissions</vt:lpstr>
      <vt:lpstr>Storage and ACI instances</vt:lpstr>
      <vt:lpstr>Script Inputs</vt:lpstr>
      <vt:lpstr>Script Contents</vt:lpstr>
      <vt:lpstr>Script Output</vt:lpstr>
      <vt:lpstr>Clean-Up Modes</vt:lpstr>
      <vt:lpstr>Repeated Execution</vt:lpstr>
      <vt:lpstr>Debugging</vt:lpstr>
      <vt:lpstr>Embedded Scripts</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Jonathan Tuliani</cp:lastModifiedBy>
  <cp:revision>54</cp:revision>
  <dcterms:created xsi:type="dcterms:W3CDTF">2020-04-20T15:28:36Z</dcterms:created>
  <dcterms:modified xsi:type="dcterms:W3CDTF">2020-05-28T14:21:29Z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